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0" r:id="rId5"/>
    <p:sldId id="283" r:id="rId6"/>
    <p:sldId id="284" r:id="rId7"/>
    <p:sldId id="292" r:id="rId8"/>
    <p:sldId id="291" r:id="rId9"/>
    <p:sldId id="289" r:id="rId10"/>
    <p:sldId id="288" r:id="rId11"/>
    <p:sldId id="282" r:id="rId12"/>
    <p:sldId id="286" r:id="rId13"/>
    <p:sldId id="293" r:id="rId14"/>
    <p:sldId id="263" r:id="rId15"/>
    <p:sldId id="294" r:id="rId16"/>
    <p:sldId id="276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71"/>
    <a:srgbClr val="90EBCD"/>
    <a:srgbClr val="2453FF"/>
    <a:srgbClr val="30BA77"/>
    <a:srgbClr val="3138A7"/>
    <a:srgbClr val="175D51"/>
    <a:srgbClr val="0C322C"/>
    <a:srgbClr val="12E8DD"/>
    <a:srgbClr val="FE7C3F"/>
    <a:srgbClr val="192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 autoAdjust="0"/>
    <p:restoredTop sz="96181"/>
  </p:normalViewPr>
  <p:slideViewPr>
    <p:cSldViewPr snapToGrid="0" showGuides="1">
      <p:cViewPr>
        <p:scale>
          <a:sx n="95" d="100"/>
          <a:sy n="95" d="100"/>
        </p:scale>
        <p:origin x="1728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B24FD1D-08D9-754B-9072-50158CE8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 b="2038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475302"/>
            <a:ext cx="5364162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01227" y="2590616"/>
            <a:ext cx="3458936" cy="7207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76ED4-C13A-AA4C-9F04-20D15B33B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642" y="641962"/>
            <a:ext cx="2491108" cy="4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8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A39E62-F70C-A449-8D2A-5459F7ADE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B03F52-7E88-4B47-B1B0-66FBCA641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40A84-154B-6E4B-A72B-06DF1FCAD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4427780"/>
            <a:ext cx="2284412" cy="169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4427780"/>
            <a:ext cx="2284412" cy="1697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72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72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72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4427780"/>
            <a:ext cx="2284412" cy="169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685651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685651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685651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4427780"/>
            <a:ext cx="2284412" cy="1697610"/>
          </a:xfrm>
          <a:prstGeom prst="rect">
            <a:avLst/>
          </a:prstGeom>
          <a:solidFill>
            <a:srgbClr val="90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808164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98650" y="4629005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098650" y="5337445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098650" y="5593240"/>
            <a:ext cx="2030818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49C644F-0BDF-644F-99DF-183820E0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Title Placeholder 22">
            <a:extLst>
              <a:ext uri="{FF2B5EF4-FFF2-40B4-BE49-F238E27FC236}">
                <a16:creationId xmlns:a16="http://schemas.microsoft.com/office/drawing/2014/main" id="{D819DAA4-B81B-D048-95D4-65888EC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32EE1A-CACA-A34D-88EE-133A4D217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7B300C-156A-FE49-B384-158CF1BB13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8" y="1811002"/>
            <a:ext cx="349091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1337" y="216693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2166939"/>
            <a:ext cx="1079500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3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073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073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2630" y="3608389"/>
            <a:ext cx="1078707" cy="1081086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838" y="5047164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FE5668-D381-A943-8EB5-CDF43C036E1C}"/>
              </a:ext>
            </a:extLst>
          </p:cNvPr>
          <p:cNvSpPr/>
          <p:nvPr userDrawn="1"/>
        </p:nvSpPr>
        <p:spPr>
          <a:xfrm>
            <a:off x="1811337" y="3608389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DAA05B5-C592-6E42-80FC-2545BFCB34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4073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9AE1183-D579-174B-9D84-5245C493B7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4073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379BFFE-E70F-7644-8A23-40284CD467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4073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D51072-C470-564D-A995-C548C57BB592}"/>
              </a:ext>
            </a:extLst>
          </p:cNvPr>
          <p:cNvSpPr/>
          <p:nvPr userDrawn="1"/>
        </p:nvSpPr>
        <p:spPr>
          <a:xfrm>
            <a:off x="1811337" y="5047164"/>
            <a:ext cx="2411411" cy="1081087"/>
          </a:xfrm>
          <a:prstGeom prst="rect">
            <a:avLst/>
          </a:prstGeom>
          <a:solidFill>
            <a:srgbClr val="24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060DFA1A-67F0-6E45-B7CB-0AAE07B6ED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073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4A05ED43-E7D0-7248-9C39-A6E15C41DF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4073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D142D52-B588-B242-BEEE-80954D89F4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4073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C15D9CA6-2E5A-E04E-8F48-393E3C6748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351647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21C53622-9EFF-7F44-9879-2A2BAA24917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51647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CB98DF-9B1C-FF48-8093-AB8D801C3965}"/>
              </a:ext>
            </a:extLst>
          </p:cNvPr>
          <p:cNvSpPr/>
          <p:nvPr userDrawn="1"/>
        </p:nvSpPr>
        <p:spPr>
          <a:xfrm>
            <a:off x="5431646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B803A65-AD20-5F4F-915B-BE35709930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7227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7DB8250-C63D-8142-BD2B-A674716898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67227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55826CD-F145-FC46-A4A8-3209D7BDAA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67227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453EF9-715F-C54A-AE6F-44306514D06B}"/>
              </a:ext>
            </a:extLst>
          </p:cNvPr>
          <p:cNvSpPr/>
          <p:nvPr userDrawn="1"/>
        </p:nvSpPr>
        <p:spPr>
          <a:xfrm>
            <a:off x="5431647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C0B919D-90D3-3642-AC62-00F989DE8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7227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AA8DAEC8-1BE6-774C-816B-D7F36321B3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67227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2794AB15-E47B-F842-BBE7-B0E71B2EDB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7227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406585DE-F3A7-B74B-9B09-055E0913B23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63194" y="216693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E7003D66-A009-A64D-AA0C-958C7D84D9D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963194" y="3608389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FC9CD05F-9104-C449-A9F9-677DB214D8E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963194" y="5048251"/>
            <a:ext cx="1080000" cy="108000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480D7-2AAE-7F4A-965B-ACBEF03C2E1C}"/>
              </a:ext>
            </a:extLst>
          </p:cNvPr>
          <p:cNvSpPr/>
          <p:nvPr userDrawn="1"/>
        </p:nvSpPr>
        <p:spPr>
          <a:xfrm>
            <a:off x="9043194" y="2166939"/>
            <a:ext cx="2411411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144C1EC-C398-AF46-ABB9-6CC05A6F6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78774" y="228713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A4E4AA8-E703-4141-B05C-D3D6FA14D8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78774" y="257265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D8F0763-AC7D-B94E-97A8-C620D54150B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78774" y="279584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AECAD8-56B4-B44A-AED9-0C26D4D98C92}"/>
              </a:ext>
            </a:extLst>
          </p:cNvPr>
          <p:cNvSpPr/>
          <p:nvPr userDrawn="1"/>
        </p:nvSpPr>
        <p:spPr>
          <a:xfrm>
            <a:off x="9043193" y="3608389"/>
            <a:ext cx="2411411" cy="10754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B24786B-9D7C-3E4C-9841-1F71E6F064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8774" y="373316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A8126B9E-F37F-CB4B-9FCC-7A3A2456CF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78774" y="40186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6B5E1E12-48FA-1D42-BC70-AF7FA42006C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78774" y="4241865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554F88-C795-6248-9F15-4AD3F3EECD20}"/>
              </a:ext>
            </a:extLst>
          </p:cNvPr>
          <p:cNvSpPr/>
          <p:nvPr userDrawn="1"/>
        </p:nvSpPr>
        <p:spPr>
          <a:xfrm>
            <a:off x="9043194" y="5048251"/>
            <a:ext cx="2414588" cy="1081087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C4D0961-64E4-7E47-BBE5-C8C8206B672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78774" y="5179189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E51F8781-5EFF-4C44-B3BA-B5D9B665110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8774" y="5464702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B1D598ED-FF71-5045-81B1-EBB579969E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78774" y="5687890"/>
            <a:ext cx="2162487" cy="33855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92576" y="1682897"/>
            <a:ext cx="1362006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65265" y="1811002"/>
            <a:ext cx="70948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52691" y="168289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84" name="Slide Number Placeholder 5">
            <a:extLst>
              <a:ext uri="{FF2B5EF4-FFF2-40B4-BE49-F238E27FC236}">
                <a16:creationId xmlns:a16="http://schemas.microsoft.com/office/drawing/2014/main" id="{8476600C-F1CA-A047-9BD0-B2F3C22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Title Placeholder 22">
            <a:extLst>
              <a:ext uri="{FF2B5EF4-FFF2-40B4-BE49-F238E27FC236}">
                <a16:creationId xmlns:a16="http://schemas.microsoft.com/office/drawing/2014/main" id="{D366AD1F-3B81-7D4A-9502-B18BDFB3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1FE1F6-25C9-1A43-83DF-F025C9FE4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33900B-F736-EF44-BAC4-3A77B0E54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4689475"/>
            <a:ext cx="5556250" cy="2168525"/>
          </a:xfrm>
          <a:prstGeom prst="rect">
            <a:avLst/>
          </a:prstGeom>
          <a:solidFill>
            <a:srgbClr val="182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rgbClr val="18207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B111CC-B98E-F242-9ADF-50450F33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93779-CB76-544F-960D-496C1020D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Midn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FDCF5C-86B3-F440-A893-470B69F0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532B0F-A4B7-F949-A559-CD7986BA0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EBA4D-7757-2944-8373-CEE4686321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3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sub divider.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B20EB30-CB43-734C-8DF0-DAB944A28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8B3992-AAE1-2142-9E7B-D2AC88C02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A391D-39B2-6745-862A-95972C1931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C813E8-C658-124C-9153-E30C9CE32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A71D1-B6F5-C242-A648-5D0E24F41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8" y="6250111"/>
            <a:ext cx="468274" cy="179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DB76-4618-664F-9CFA-3B3A55C68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Mi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5023995"/>
            <a:ext cx="3458936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747145"/>
            <a:ext cx="376573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8442F-EC75-DC47-A96E-6254B0D4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C1962-4F10-254B-AE17-A450CA1DA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82CB02-F12D-6242-ADA9-3E30A76C0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D67BAC3-7D92-43E0-B541-3CD20D3B1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2750" y="1388787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67D7F198-E709-415B-BE81-7F4E9163A6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2750" y="5373338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952A7B-F5FC-400A-9984-9EEA1CE608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62750" y="2384925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D031F10-54AE-47EF-96AC-9FA4867FC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62750" y="3381063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9C348CD-775B-4614-8743-2F23633010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62750" y="4377201"/>
            <a:ext cx="756000" cy="756000"/>
          </a:xfrm>
          <a:noFill/>
          <a:ln>
            <a:noFill/>
          </a:ln>
        </p:spPr>
        <p:txBody>
          <a:bodyPr tIns="432000" anchor="ctr" anchorCtr="1">
            <a:no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endParaRPr lang="en-US" noProof="0"/>
          </a:p>
          <a:p>
            <a:endParaRPr lang="en-US" noProof="0"/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9250" y="56639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69250" y="4663439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69250" y="3662906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69250" y="2662373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86DAC2C3-E842-461C-881D-FF7387D486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9250" y="1661840"/>
            <a:ext cx="3490913" cy="23160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None/>
              <a:defRPr sz="14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B69FC29-E567-7D44-A95F-434E7F0ECF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286627"/>
            <a:ext cx="4695825" cy="13465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9DA4685-36AF-6644-AB4D-7D4F71AD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22">
            <a:extLst>
              <a:ext uri="{FF2B5EF4-FFF2-40B4-BE49-F238E27FC236}">
                <a16:creationId xmlns:a16="http://schemas.microsoft.com/office/drawing/2014/main" id="{F08F6046-6A30-CF4F-8543-B62419904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499590"/>
            <a:ext cx="4695825" cy="8987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multi line headline with icons.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508769-F2AC-024E-9AF4-147D8F770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FDD32-E9E4-A242-8E3D-3EDCBBD16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3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68684"/>
            <a:ext cx="12192000" cy="6060653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6DC174-441B-514C-BAE8-66392B60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194017-611A-3D4F-BC07-B14C5A2AD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B96DE-5F0C-B349-A244-A16047201C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2194089"/>
            <a:ext cx="3490913" cy="8987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Side-by-side Agenda layout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70FD760-3AF5-1845-8F30-F679CCC6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6250" y="2284209"/>
            <a:ext cx="4695825" cy="3207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FC4D-7374-5140-B646-849E99B2F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2031D-916C-3247-AE21-2326F2B7D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02C446C-DDB7-F645-BCAA-D81263BA6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4175" r="2485" b="15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8633095" y="1928986"/>
            <a:ext cx="13282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1900 Reston Metro Plaza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 600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Reston, VA 20190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www.rancherfederal.com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1928986"/>
            <a:ext cx="214321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570E3-D1BA-8F43-A876-0D3D51871AD4}"/>
              </a:ext>
            </a:extLst>
          </p:cNvPr>
          <p:cNvSpPr/>
          <p:nvPr userDrawn="1"/>
        </p:nvSpPr>
        <p:spPr>
          <a:xfrm>
            <a:off x="4351338" y="1928986"/>
            <a:ext cx="289044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For more information, contact SUSE </a:t>
            </a:r>
            <a:r>
              <a:rPr lang="en-GB" sz="800" b="0" i="0" u="none" strike="noStrike" kern="1200" dirty="0">
                <a:solidFill>
                  <a:schemeClr val="tx1"/>
                </a:solidFill>
                <a:effectLst/>
                <a:latin typeface="Poppins Light" pitchFamily="2" charset="77"/>
                <a:ea typeface="+mn-ea"/>
                <a:cs typeface="Poppins Light" pitchFamily="2" charset="77"/>
              </a:rPr>
              <a:t>Rancher Federal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+1 800 796 3700 (U.S./Canada)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+49 (0)911-740 53-0 (Worldwide)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79ADE-DDBA-4040-8F2E-30DFE8BA8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8" y="641962"/>
            <a:ext cx="2486484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1824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EF25C-3CE1-8F46-86F5-1EE8C25889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611F7-F384-484B-AC6E-2A3DC35A34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A84F60-8CCB-8245-AC10-2749636B6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A206AF-6ADC-1B45-ABE2-345C48B44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0BC184-C783-F940-9884-9B9DBEF85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3E45F-7C8E-3C4D-920E-B68CADC8F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7D48DF-D540-0748-A77F-8A417C48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3CCCA8A-97A8-EA40-BEAA-C515C96D1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ABC229A-2235-234C-806B-3587ACF1F6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81CD41-01B8-BC41-9888-9A4DFBA6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5C45F-BD58-EE45-AFEB-9657A8A2C4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112520"/>
            <a:ext cx="3490912" cy="89870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52149"/>
            <a:ext cx="3490914" cy="236218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68684"/>
            <a:ext cx="6635750" cy="6789315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C6425-999F-0144-A97C-A4A176B71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AA5E-9467-C54E-A06A-4F79BB1E63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F09915-946D-DE4A-B72F-F252C91F4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5F88ED82-711E-1A41-BFAD-BCC8CBC63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1DE737F9-6553-3A45-94BB-6DB09998C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C9222-88E8-9048-B1E2-0BEE9BA95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08144-9A9C-2D4F-A02F-0085A0DA0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839" y="2527171"/>
            <a:ext cx="2959848" cy="3054177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0838" y="2528888"/>
            <a:ext cx="3489325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2EF161-0BA0-2E48-8AD5-D36E7673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40D362BD-4BB0-FC4F-971A-AE2F42313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73E471E-1FA7-B940-AB4D-88E101EBC6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5177-0465-464F-866B-FB1EF5087D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837DD-8EFC-4740-91DE-967A20CC71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9FC0674-D651-4342-A16B-262495BB368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55366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1E574FEA-87A3-684A-91B0-8FCC1CBE513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9991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4AD2305-29FE-4C4A-84B2-BBC5E2FBBEF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4288" y="2528888"/>
            <a:ext cx="2569197" cy="3043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2DEDF1B-7DBE-8F40-8A83-8C7EA6CE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22">
            <a:extLst>
              <a:ext uri="{FF2B5EF4-FFF2-40B4-BE49-F238E27FC236}">
                <a16:creationId xmlns:a16="http://schemas.microsoft.com/office/drawing/2014/main" id="{EBFD46A8-9883-7C44-9A78-21940658D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871005AC-5496-CE40-96A2-5FD7E23868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49DEE-92EC-0742-998B-46BB46219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73A8-42B5-CF4E-9EE1-21558E9445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37" y="6249901"/>
            <a:ext cx="46882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5" cy="18312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70" r:id="rId4"/>
    <p:sldLayoutId id="2147483668" r:id="rId5"/>
    <p:sldLayoutId id="2147483653" r:id="rId6"/>
    <p:sldLayoutId id="2147483657" r:id="rId7"/>
    <p:sldLayoutId id="2147483658" r:id="rId8"/>
    <p:sldLayoutId id="2147483659" r:id="rId9"/>
    <p:sldLayoutId id="2147483663" r:id="rId10"/>
    <p:sldLayoutId id="2147483656" r:id="rId11"/>
    <p:sldLayoutId id="2147483673" r:id="rId12"/>
    <p:sldLayoutId id="2147483650" r:id="rId13"/>
    <p:sldLayoutId id="2147483662" r:id="rId14"/>
    <p:sldLayoutId id="2147483672" r:id="rId15"/>
    <p:sldLayoutId id="2147483676" r:id="rId16"/>
    <p:sldLayoutId id="2147483677" r:id="rId17"/>
    <p:sldLayoutId id="2147483666" r:id="rId18"/>
    <p:sldLayoutId id="2147483661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Font typeface="Poppins Black" panose="00000A00000000000000" pitchFamily="2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SemiBold" panose="000007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Font typeface="Poppins Light" panose="000004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" TargetMode="External"/><Relationship Id="rId2" Type="http://schemas.openxmlformats.org/officeDocument/2006/relationships/hyperlink" Target="mailto:zack.brady@rancherfedera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nchergovernme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8.sv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16" Type="http://schemas.openxmlformats.org/officeDocument/2006/relationships/image" Target="../media/image43.png"/><Relationship Id="rId11" Type="http://schemas.openxmlformats.org/officeDocument/2006/relationships/image" Target="../media/image29.png"/><Relationship Id="rId32" Type="http://schemas.openxmlformats.org/officeDocument/2006/relationships/image" Target="../media/image57.png"/><Relationship Id="rId37" Type="http://schemas.openxmlformats.org/officeDocument/2006/relationships/image" Target="../media/image62.svg"/><Relationship Id="rId53" Type="http://schemas.openxmlformats.org/officeDocument/2006/relationships/image" Target="../media/image78.svg"/><Relationship Id="rId58" Type="http://schemas.openxmlformats.org/officeDocument/2006/relationships/image" Target="../media/image83.png"/><Relationship Id="rId74" Type="http://schemas.openxmlformats.org/officeDocument/2006/relationships/image" Target="../media/image98.emf"/><Relationship Id="rId79" Type="http://schemas.openxmlformats.org/officeDocument/2006/relationships/image" Target="../media/image40.png"/><Relationship Id="rId5" Type="http://schemas.openxmlformats.org/officeDocument/2006/relationships/image" Target="../media/image23.svg"/><Relationship Id="rId61" Type="http://schemas.openxmlformats.org/officeDocument/2006/relationships/image" Target="../media/image86.svg"/><Relationship Id="rId82" Type="http://schemas.openxmlformats.org/officeDocument/2006/relationships/image" Target="../media/image42.png"/><Relationship Id="rId19" Type="http://schemas.openxmlformats.org/officeDocument/2006/relationships/image" Target="../media/image46.svg"/><Relationship Id="rId14" Type="http://schemas.openxmlformats.org/officeDocument/2006/relationships/image" Target="../media/image32.png"/><Relationship Id="rId22" Type="http://schemas.openxmlformats.org/officeDocument/2006/relationships/image" Target="../media/image49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sv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56" Type="http://schemas.openxmlformats.org/officeDocument/2006/relationships/image" Target="../media/image81.png"/><Relationship Id="rId64" Type="http://schemas.openxmlformats.org/officeDocument/2006/relationships/image" Target="../media/image89.svg"/><Relationship Id="rId69" Type="http://schemas.openxmlformats.org/officeDocument/2006/relationships/image" Target="../media/image36.png"/><Relationship Id="rId77" Type="http://schemas.openxmlformats.org/officeDocument/2006/relationships/image" Target="../media/image38.png"/><Relationship Id="rId8" Type="http://schemas.openxmlformats.org/officeDocument/2006/relationships/image" Target="../media/image26.svg"/><Relationship Id="rId51" Type="http://schemas.openxmlformats.org/officeDocument/2006/relationships/image" Target="../media/image76.png"/><Relationship Id="rId72" Type="http://schemas.openxmlformats.org/officeDocument/2006/relationships/image" Target="../media/image96.png"/><Relationship Id="rId80" Type="http://schemas.openxmlformats.org/officeDocument/2006/relationships/image" Target="../media/image100.png"/><Relationship Id="rId3" Type="http://schemas.openxmlformats.org/officeDocument/2006/relationships/image" Target="../media/image21.svg"/><Relationship Id="rId12" Type="http://schemas.openxmlformats.org/officeDocument/2006/relationships/image" Target="../media/image30.svg"/><Relationship Id="rId17" Type="http://schemas.openxmlformats.org/officeDocument/2006/relationships/image" Target="../media/image44.svg"/><Relationship Id="rId25" Type="http://schemas.openxmlformats.org/officeDocument/2006/relationships/image" Target="../media/image35.svg"/><Relationship Id="rId33" Type="http://schemas.openxmlformats.org/officeDocument/2006/relationships/image" Target="../media/image58.sv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svg"/><Relationship Id="rId67" Type="http://schemas.openxmlformats.org/officeDocument/2006/relationships/image" Target="../media/image92.png"/><Relationship Id="rId20" Type="http://schemas.openxmlformats.org/officeDocument/2006/relationships/image" Target="../media/image47.png"/><Relationship Id="rId41" Type="http://schemas.openxmlformats.org/officeDocument/2006/relationships/image" Target="../media/image66.sv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5" Type="http://schemas.openxmlformats.org/officeDocument/2006/relationships/image" Target="../media/image33.svg"/><Relationship Id="rId23" Type="http://schemas.openxmlformats.org/officeDocument/2006/relationships/image" Target="../media/image50.sv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svg"/><Relationship Id="rId10" Type="http://schemas.openxmlformats.org/officeDocument/2006/relationships/image" Target="../media/image28.svg"/><Relationship Id="rId31" Type="http://schemas.openxmlformats.org/officeDocument/2006/relationships/image" Target="../media/image56.sv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7.png"/><Relationship Id="rId78" Type="http://schemas.openxmlformats.org/officeDocument/2006/relationships/image" Target="../media/image39.png"/><Relationship Id="rId81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45.png"/><Relationship Id="rId39" Type="http://schemas.openxmlformats.org/officeDocument/2006/relationships/image" Target="../media/image64.svg"/><Relationship Id="rId34" Type="http://schemas.openxmlformats.org/officeDocument/2006/relationships/image" Target="../media/image59.png"/><Relationship Id="rId50" Type="http://schemas.openxmlformats.org/officeDocument/2006/relationships/image" Target="../media/image75.svg"/><Relationship Id="rId55" Type="http://schemas.openxmlformats.org/officeDocument/2006/relationships/image" Target="../media/image80.svg"/><Relationship Id="rId76" Type="http://schemas.openxmlformats.org/officeDocument/2006/relationships/image" Target="../media/image37.png"/><Relationship Id="rId7" Type="http://schemas.openxmlformats.org/officeDocument/2006/relationships/image" Target="../media/image25.png"/><Relationship Id="rId71" Type="http://schemas.openxmlformats.org/officeDocument/2006/relationships/image" Target="../media/image95.png"/><Relationship Id="rId2" Type="http://schemas.openxmlformats.org/officeDocument/2006/relationships/image" Target="../media/image20.png"/><Relationship Id="rId29" Type="http://schemas.openxmlformats.org/officeDocument/2006/relationships/image" Target="../media/image54.png"/><Relationship Id="rId24" Type="http://schemas.openxmlformats.org/officeDocument/2006/relationships/image" Target="../media/image34.png"/><Relationship Id="rId40" Type="http://schemas.openxmlformats.org/officeDocument/2006/relationships/image" Target="../media/image65.png"/><Relationship Id="rId45" Type="http://schemas.openxmlformats.org/officeDocument/2006/relationships/image" Target="../media/image70.svg"/><Relationship Id="rId66" Type="http://schemas.openxmlformats.org/officeDocument/2006/relationships/image" Target="../media/image9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795838"/>
            <a:ext cx="8364265" cy="13388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3600" b="1" dirty="0"/>
              <a:t>L</a:t>
            </a:r>
            <a:r>
              <a:rPr lang="en-AU" sz="3600" dirty="0"/>
              <a:t>everaging </a:t>
            </a:r>
            <a:r>
              <a:rPr lang="en-AU" sz="3800" b="1" dirty="0"/>
              <a:t>Rancher Federal </a:t>
            </a:r>
            <a:r>
              <a:rPr lang="en-AU" sz="3600" dirty="0"/>
              <a:t>within the DoD and U.S.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3878280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Zack Brady – Field Engineer </a:t>
            </a:r>
            <a:r>
              <a:rPr lang="en-US" sz="2000" b="1" dirty="0">
                <a:solidFill>
                  <a:schemeClr val="bg1"/>
                </a:solidFill>
                <a:latin typeface="+mj-lt"/>
                <a:hlinkClick r:id="rId2"/>
              </a:rPr>
              <a:t>zack.brady@rancherfederal.com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5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Stressed about STIG’s? Worried about ATO’s?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C2BE-04CE-DB34-EA5A-080E900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8" y="1366845"/>
            <a:ext cx="10773163" cy="46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+mj-lt"/>
              </a:rPr>
              <a:t>Break!!</a:t>
            </a:r>
          </a:p>
          <a:p>
            <a:r>
              <a:rPr lang="en-AU" b="1" dirty="0">
                <a:latin typeface="+mj-lt"/>
              </a:rPr>
              <a:t>and then our…</a:t>
            </a:r>
          </a:p>
          <a:p>
            <a:endParaRPr lang="en-AU" sz="3400" b="1" dirty="0">
              <a:latin typeface="+mj-lt"/>
            </a:endParaRPr>
          </a:p>
          <a:p>
            <a:r>
              <a:rPr lang="en-AU" sz="3400" b="1" dirty="0">
                <a:latin typeface="+mj-lt"/>
              </a:rPr>
              <a:t>Demo/Workshop!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7F37E4-CB62-636F-F0FF-5B1BDBA6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5CEF76B-CD60-7ECE-289A-3A028874205D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350A-35DA-4CE8-8BAA-C93367BA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883" y="477411"/>
            <a:ext cx="9299403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From Datacenters to the Edge…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D864-9D58-81EB-4268-5072078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3BB5-F259-1E9D-B16A-E2E69188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1B6CFF-0DC7-CE1E-6BCA-67D22C7C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4186" r="2607" b="10436"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311BE9-4C29-7746-9389-3AA5354E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AA356-9EE4-3787-F6A3-A00EB02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703376"/>
            <a:ext cx="7772400" cy="4293741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561E4F-0CB6-A5F9-8BCC-B5CCA77D94AF}"/>
              </a:ext>
            </a:extLst>
          </p:cNvPr>
          <p:cNvSpPr>
            <a:spLocks noGrp="1"/>
          </p:cNvSpPr>
          <p:nvPr/>
        </p:nvSpPr>
        <p:spPr>
          <a:xfrm>
            <a:off x="455181" y="860883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What’s Next for Rancher Federal…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D92C9-0B0C-8B3B-9C10-737DFA0D314C}"/>
              </a:ext>
            </a:extLst>
          </p:cNvPr>
          <p:cNvSpPr txBox="1"/>
          <p:nvPr/>
        </p:nvSpPr>
        <p:spPr>
          <a:xfrm>
            <a:off x="531381" y="2288280"/>
            <a:ext cx="3093562" cy="315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Secure/Trusted Container Registry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Automated STIG Validation (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Stigatron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SLSA3/SBOM’s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GOV ONLY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6746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6078" y="1902820"/>
            <a:ext cx="8364265" cy="512448"/>
          </a:xfrm>
        </p:spPr>
        <p:txBody>
          <a:bodyPr/>
          <a:lstStyle/>
          <a:p>
            <a:r>
              <a:rPr lang="en-AU" sz="3600" b="1" dirty="0">
                <a:latin typeface="+mj-lt"/>
              </a:rPr>
              <a:t>Thank you for your time today!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318" y="406828"/>
            <a:ext cx="2572385" cy="537327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458427" y="236647"/>
            <a:ext cx="3458936" cy="737894"/>
          </a:xfrm>
        </p:spPr>
        <p:txBody>
          <a:bodyPr/>
          <a:lstStyle/>
          <a:p>
            <a:endParaRPr lang="en-US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96B64-A0A6-47E0-B4CE-218C2760F16E}"/>
              </a:ext>
            </a:extLst>
          </p:cNvPr>
          <p:cNvSpPr txBox="1"/>
          <p:nvPr/>
        </p:nvSpPr>
        <p:spPr>
          <a:xfrm>
            <a:off x="6175331" y="17181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2B49-DE08-9FBE-A54B-67A620ABCD87}"/>
              </a:ext>
            </a:extLst>
          </p:cNvPr>
          <p:cNvSpPr txBox="1"/>
          <p:nvPr/>
        </p:nvSpPr>
        <p:spPr>
          <a:xfrm>
            <a:off x="366078" y="2869028"/>
            <a:ext cx="5393591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2"/>
              </a:rPr>
              <a:t>zack.brady@rancherfederal.com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3"/>
              </a:rPr>
              <a:t>https://github.com/zackbradys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/>
              </a:rPr>
              <a:t>https://ranchergovernment.com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5A35-371F-9C4A-4BE5-F13917EE54AC}"/>
              </a:ext>
            </a:extLst>
          </p:cNvPr>
          <p:cNvSpPr txBox="1"/>
          <p:nvPr/>
        </p:nvSpPr>
        <p:spPr>
          <a:xfrm>
            <a:off x="366078" y="5084469"/>
            <a:ext cx="2095227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</a:p>
        </p:txBody>
      </p:sp>
    </p:spTree>
    <p:extLst>
      <p:ext uri="{BB962C8B-B14F-4D97-AF65-F5344CB8AC3E}">
        <p14:creationId xmlns:p14="http://schemas.microsoft.com/office/powerpoint/2010/main" val="2704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31837" y="2194090"/>
            <a:ext cx="3807506" cy="6370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Today’s </a:t>
            </a: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>
          <a:xfrm>
            <a:off x="5501821" y="1219549"/>
            <a:ext cx="5381826" cy="410881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Introductions/Overview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a Container? Kubernetes?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Why RGS?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What’s Rancher?</a:t>
            </a:r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The Rancher Approach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Demo/Workshop (my favorite)</a:t>
            </a:r>
            <a:endParaRPr lang="en-US" sz="2000" dirty="0"/>
          </a:p>
          <a:p>
            <a:pPr>
              <a:lnSpc>
                <a:spcPct val="120000"/>
              </a:lnSpc>
              <a:buClr>
                <a:srgbClr val="2453FF"/>
              </a:buClr>
            </a:pPr>
            <a:r>
              <a:rPr lang="en-US" sz="2000" dirty="0">
                <a:solidFill>
                  <a:srgbClr val="2453FF"/>
                </a:solidFill>
                <a:latin typeface="+mj-lt"/>
              </a:rPr>
              <a:t>Q&amp;A Session</a:t>
            </a:r>
            <a:endParaRPr lang="en-US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38" y="6294438"/>
            <a:ext cx="288925" cy="123825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0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696" y="739130"/>
            <a:ext cx="2392362" cy="56630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dirty="0"/>
              <a:t>About me…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499836" cy="83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Zack Brady – Field Engineer zack.brady@rancherfederal.com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5DB0-8B94-28CE-EBF5-E53C139FD031}"/>
              </a:ext>
            </a:extLst>
          </p:cNvPr>
          <p:cNvSpPr txBox="1"/>
          <p:nvPr/>
        </p:nvSpPr>
        <p:spPr>
          <a:xfrm>
            <a:off x="459695" y="1676345"/>
            <a:ext cx="4499836" cy="245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DoD/IC Contractor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U.S. Military Veteran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Built/Exited a Digital Firm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Open-Source Contributor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Career of Software/DevOps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Active Volunteer FF/EMT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5" y="254000"/>
            <a:ext cx="4533900" cy="6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D464-BEC0-234C-7861-C8A2E4B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5" y="1464592"/>
            <a:ext cx="4749360" cy="425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4CAEF-6AF6-2354-764C-AFC0C9FD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1454356"/>
            <a:ext cx="4749360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4D5D70-1196-9DA1-1C3D-F667C2A54FD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FDAD0C5-32A3-3752-CC5D-80520BC536C3}"/>
              </a:ext>
            </a:extLst>
          </p:cNvPr>
          <p:cNvSpPr>
            <a:spLocks noGrp="1"/>
          </p:cNvSpPr>
          <p:nvPr/>
        </p:nvSpPr>
        <p:spPr>
          <a:xfrm>
            <a:off x="812180" y="528494"/>
            <a:ext cx="7087220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+mj-lt"/>
              </a:rPr>
              <a:t>VMs? Containers? Kubernetes!</a:t>
            </a:r>
          </a:p>
        </p:txBody>
      </p:sp>
    </p:spTree>
    <p:extLst>
      <p:ext uri="{BB962C8B-B14F-4D97-AF65-F5344CB8AC3E}">
        <p14:creationId xmlns:p14="http://schemas.microsoft.com/office/powerpoint/2010/main" val="248254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Rancher Government? (RGS)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10363511" cy="4405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Government is a 100% U.S. entity dedicated to delivering Kubernetes and Cloud Native Technology solutions and support across the Federal, DoD/IC, and Public Sector community.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offers varying levels of service and support including U.S. CONUS Support and Cleared Support (Full-Time, Part-Time, and Contract).</a:t>
            </a:r>
          </a:p>
          <a:p>
            <a:pPr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exists to enhance Rancher’s capabilities to meet the ever-evolving Federal, Department of Defense, Intelligence Community, and Public Sector mission requirements by: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PKI Authentication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STIG/CIS Benchmarks Hardening 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SELinux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/FIPS Compliance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Enterprise Auditing Functionality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C2S, SC2S, GovCloud,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Airgapped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, and Special Enclave Support</a:t>
            </a:r>
          </a:p>
          <a:p>
            <a:pPr lvl="1">
              <a:lnSpc>
                <a:spcPct val="120000"/>
              </a:lnSpc>
              <a:buClr>
                <a:srgbClr val="2453FF"/>
              </a:buClr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Automated Upstream Image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87483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Rancher’s Pillars of Success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731837" y="1532354"/>
            <a:ext cx="3340099" cy="241604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Enterprise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24/7 U.S.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E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nterprise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upport for Rancher &amp; Ecosystem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Technical Account Manager &amp; Bootstrap Architecture and Infrastructure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Cleared Support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70% of RGS of TS/SCI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ontinuous Training (CE)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4595C-62DB-35FD-0C58-AB6FE548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2" y="4225399"/>
            <a:ext cx="1709580" cy="1703881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A6AF25-9AAC-4652-51E3-AF8384ED9029}"/>
              </a:ext>
            </a:extLst>
          </p:cNvPr>
          <p:cNvSpPr txBox="1">
            <a:spLocks/>
          </p:cNvSpPr>
          <p:nvPr/>
        </p:nvSpPr>
        <p:spPr>
          <a:xfrm>
            <a:off x="4628923" y="1532354"/>
            <a:ext cx="3340099" cy="26930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Mission Accelerator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Dedicated to the Rancher Portfolio to work for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Air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gap, Classified, and Mission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S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ecurity-first mindset to the Rancher capabilities by baking in NIST FIPS-140-2/3 Encryption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and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DISA STIG certification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Collaborated to develop the RKE Gov/RKE2 secure-by-default Kubernetes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67EA53-932F-12B0-7A0B-65708193FF92}"/>
              </a:ext>
            </a:extLst>
          </p:cNvPr>
          <p:cNvSpPr txBox="1">
            <a:spLocks/>
          </p:cNvSpPr>
          <p:nvPr/>
        </p:nvSpPr>
        <p:spPr>
          <a:xfrm>
            <a:off x="8526009" y="1532354"/>
            <a:ext cx="3340099" cy="233910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Professional Services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Onsite or Remote FTE and Te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mporary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 Engineers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Cloud Advocates and Evangelists focused on bootstrapping or delivering customer success 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Multiple Prime </a:t>
            </a: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ontracts around the IC/DoD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453FF"/>
              </a:buClr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Primed </a:t>
            </a:r>
            <a:r>
              <a:rPr lang="en-US" sz="14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at USAF Platform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858B1-33CF-7078-FFFB-DD8A099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43" y="4039152"/>
            <a:ext cx="2002822" cy="200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BDFE9B-FC69-1B42-2E28-D505CE49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177" y="4415024"/>
            <a:ext cx="1721434" cy="20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und Same Side Corner Rectangle 16">
            <a:extLst>
              <a:ext uri="{FF2B5EF4-FFF2-40B4-BE49-F238E27FC236}">
                <a16:creationId xmlns:a16="http://schemas.microsoft.com/office/drawing/2014/main" id="{65C3744E-71E5-D3E8-C88B-3E76BEAF19B2}"/>
              </a:ext>
            </a:extLst>
          </p:cNvPr>
          <p:cNvSpPr/>
          <p:nvPr/>
        </p:nvSpPr>
        <p:spPr>
          <a:xfrm rot="5400013">
            <a:off x="9353413" y="315822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7" name="Round Same Side Corner Rectangle 16">
            <a:extLst>
              <a:ext uri="{FF2B5EF4-FFF2-40B4-BE49-F238E27FC236}">
                <a16:creationId xmlns:a16="http://schemas.microsoft.com/office/drawing/2014/main" id="{BCEF36F7-3F68-894B-0EFA-200476C28915}"/>
              </a:ext>
            </a:extLst>
          </p:cNvPr>
          <p:cNvSpPr/>
          <p:nvPr/>
        </p:nvSpPr>
        <p:spPr>
          <a:xfrm rot="5400013">
            <a:off x="9359271" y="-6496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0" name="Round Same Side Corner Rectangle 16">
            <a:extLst>
              <a:ext uri="{FF2B5EF4-FFF2-40B4-BE49-F238E27FC236}">
                <a16:creationId xmlns:a16="http://schemas.microsoft.com/office/drawing/2014/main" id="{A50AA03F-8603-E5FD-65E1-1DE73C8CD777}"/>
              </a:ext>
            </a:extLst>
          </p:cNvPr>
          <p:cNvSpPr/>
          <p:nvPr/>
        </p:nvSpPr>
        <p:spPr>
          <a:xfrm rot="5400013">
            <a:off x="9350385" y="1971393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5" name="Round Same Side Corner Rectangle 16">
            <a:extLst>
              <a:ext uri="{FF2B5EF4-FFF2-40B4-BE49-F238E27FC236}">
                <a16:creationId xmlns:a16="http://schemas.microsoft.com/office/drawing/2014/main" id="{96A6015B-60C5-D730-8C9E-BDA59513F90C}"/>
              </a:ext>
            </a:extLst>
          </p:cNvPr>
          <p:cNvSpPr/>
          <p:nvPr/>
        </p:nvSpPr>
        <p:spPr>
          <a:xfrm rot="5400013">
            <a:off x="9359271" y="347629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4" name="Round Same Side Corner Rectangle 16">
            <a:extLst>
              <a:ext uri="{FF2B5EF4-FFF2-40B4-BE49-F238E27FC236}">
                <a16:creationId xmlns:a16="http://schemas.microsoft.com/office/drawing/2014/main" id="{537B7267-6421-E7E0-068A-F87B77CCB12D}"/>
              </a:ext>
            </a:extLst>
          </p:cNvPr>
          <p:cNvSpPr/>
          <p:nvPr/>
        </p:nvSpPr>
        <p:spPr>
          <a:xfrm rot="5400013">
            <a:off x="9351558" y="764114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3" name="Round Same Side Corner Rectangle 16">
            <a:extLst>
              <a:ext uri="{FF2B5EF4-FFF2-40B4-BE49-F238E27FC236}">
                <a16:creationId xmlns:a16="http://schemas.microsoft.com/office/drawing/2014/main" id="{D8453F35-379C-F532-A998-937E353D4B3B}"/>
              </a:ext>
            </a:extLst>
          </p:cNvPr>
          <p:cNvSpPr/>
          <p:nvPr/>
        </p:nvSpPr>
        <p:spPr>
          <a:xfrm rot="5400013">
            <a:off x="9351559" y="27485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1" name="Round Same Side Corner Rectangle 16">
            <a:extLst>
              <a:ext uri="{FF2B5EF4-FFF2-40B4-BE49-F238E27FC236}">
                <a16:creationId xmlns:a16="http://schemas.microsoft.com/office/drawing/2014/main" id="{2FCA9876-29D0-2ED4-DE9E-68826464179C}"/>
              </a:ext>
            </a:extLst>
          </p:cNvPr>
          <p:cNvSpPr/>
          <p:nvPr/>
        </p:nvSpPr>
        <p:spPr>
          <a:xfrm rot="5400013">
            <a:off x="9350386" y="1580927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2" name="Round Same Side Corner Rectangle 16">
            <a:extLst>
              <a:ext uri="{FF2B5EF4-FFF2-40B4-BE49-F238E27FC236}">
                <a16:creationId xmlns:a16="http://schemas.microsoft.com/office/drawing/2014/main" id="{2F146733-5AF0-7774-8E2F-5C2DBE5519FD}"/>
              </a:ext>
            </a:extLst>
          </p:cNvPr>
          <p:cNvSpPr/>
          <p:nvPr/>
        </p:nvSpPr>
        <p:spPr>
          <a:xfrm rot="5400013">
            <a:off x="9350384" y="1169061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9" name="Round Same Side Corner Rectangle 16">
            <a:extLst>
              <a:ext uri="{FF2B5EF4-FFF2-40B4-BE49-F238E27FC236}">
                <a16:creationId xmlns:a16="http://schemas.microsoft.com/office/drawing/2014/main" id="{DB4270EE-2E84-E1D9-9872-83E49BC6D55B}"/>
              </a:ext>
            </a:extLst>
          </p:cNvPr>
          <p:cNvSpPr/>
          <p:nvPr/>
        </p:nvSpPr>
        <p:spPr>
          <a:xfrm rot="5400013">
            <a:off x="9350386" y="2376972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7" name="Round Same Side Corner Rectangle 16">
            <a:extLst>
              <a:ext uri="{FF2B5EF4-FFF2-40B4-BE49-F238E27FC236}">
                <a16:creationId xmlns:a16="http://schemas.microsoft.com/office/drawing/2014/main" id="{D308A407-BA36-EAFD-358A-F5106443D573}"/>
              </a:ext>
            </a:extLst>
          </p:cNvPr>
          <p:cNvSpPr/>
          <p:nvPr/>
        </p:nvSpPr>
        <p:spPr>
          <a:xfrm rot="5400013">
            <a:off x="9359270" y="356578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116" name="Round Same Side Corner Rectangle 16">
            <a:extLst>
              <a:ext uri="{FF2B5EF4-FFF2-40B4-BE49-F238E27FC236}">
                <a16:creationId xmlns:a16="http://schemas.microsoft.com/office/drawing/2014/main" id="{6C1B818F-EE6D-5531-15E1-5FB58AE1BA03}"/>
              </a:ext>
            </a:extLst>
          </p:cNvPr>
          <p:cNvSpPr/>
          <p:nvPr/>
        </p:nvSpPr>
        <p:spPr>
          <a:xfrm rot="5400013">
            <a:off x="9350388" y="3985108"/>
            <a:ext cx="339781" cy="2922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693" y="2402053"/>
            <a:ext cx="4283223" cy="115724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The Complete Rancher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57" name="Round Same Side Corner Rectangle 16">
            <a:extLst>
              <a:ext uri="{FF2B5EF4-FFF2-40B4-BE49-F238E27FC236}">
                <a16:creationId xmlns:a16="http://schemas.microsoft.com/office/drawing/2014/main" id="{E31979DD-594B-2DB0-EDDE-46B68E5947AD}"/>
              </a:ext>
            </a:extLst>
          </p:cNvPr>
          <p:cNvSpPr/>
          <p:nvPr/>
        </p:nvSpPr>
        <p:spPr>
          <a:xfrm rot="5400013">
            <a:off x="6373866" y="14705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63" name="Group 14">
            <a:extLst>
              <a:ext uri="{FF2B5EF4-FFF2-40B4-BE49-F238E27FC236}">
                <a16:creationId xmlns:a16="http://schemas.microsoft.com/office/drawing/2014/main" id="{9A004080-CE10-FD1E-8900-0A8AEE4AD887}"/>
              </a:ext>
            </a:extLst>
          </p:cNvPr>
          <p:cNvGrpSpPr/>
          <p:nvPr/>
        </p:nvGrpSpPr>
        <p:grpSpPr>
          <a:xfrm>
            <a:off x="5285682" y="204775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64" name="Round Same Side Corner Rectangle 16">
              <a:extLst>
                <a:ext uri="{FF2B5EF4-FFF2-40B4-BE49-F238E27FC236}">
                  <a16:creationId xmlns:a16="http://schemas.microsoft.com/office/drawing/2014/main" id="{71AC27C9-80F5-9A9D-D67F-D0F1D3D1DB98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04E336DD-4805-D255-A8C7-7BF4F3E9476D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66" name="Group 15">
            <a:extLst>
              <a:ext uri="{FF2B5EF4-FFF2-40B4-BE49-F238E27FC236}">
                <a16:creationId xmlns:a16="http://schemas.microsoft.com/office/drawing/2014/main" id="{B50A1D30-DC11-9D64-E2B1-FE1EDFB120EF}"/>
              </a:ext>
            </a:extLst>
          </p:cNvPr>
          <p:cNvGrpSpPr/>
          <p:nvPr/>
        </p:nvGrpSpPr>
        <p:grpSpPr>
          <a:xfrm>
            <a:off x="5285682" y="2448857"/>
            <a:ext cx="2532275" cy="340952"/>
            <a:chOff x="1264359" y="2863527"/>
            <a:chExt cx="2532275" cy="340952"/>
          </a:xfrm>
        </p:grpSpPr>
        <p:sp>
          <p:nvSpPr>
            <p:cNvPr id="67" name="Round Same Side Corner Rectangle 16">
              <a:extLst>
                <a:ext uri="{FF2B5EF4-FFF2-40B4-BE49-F238E27FC236}">
                  <a16:creationId xmlns:a16="http://schemas.microsoft.com/office/drawing/2014/main" id="{A84EE7FD-A087-5A1D-2100-A5A7C4E8FFED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TextBox 104">
              <a:extLst>
                <a:ext uri="{FF2B5EF4-FFF2-40B4-BE49-F238E27FC236}">
                  <a16:creationId xmlns:a16="http://schemas.microsoft.com/office/drawing/2014/main" id="{9CAEC901-BB76-C09A-563E-19D05C52E76E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DB391BB6-13E8-3842-A71F-5CE16ECDAF5D}"/>
              </a:ext>
            </a:extLst>
          </p:cNvPr>
          <p:cNvGrpSpPr/>
          <p:nvPr/>
        </p:nvGrpSpPr>
        <p:grpSpPr>
          <a:xfrm>
            <a:off x="5285358" y="2874045"/>
            <a:ext cx="2532239" cy="339781"/>
            <a:chOff x="1264349" y="3271147"/>
            <a:chExt cx="2532239" cy="339781"/>
          </a:xfrm>
          <a:solidFill>
            <a:srgbClr val="192072"/>
          </a:solidFill>
        </p:grpSpPr>
        <p:sp>
          <p:nvSpPr>
            <p:cNvPr id="70" name="Round Same Side Corner Rectangle 16">
              <a:extLst>
                <a:ext uri="{FF2B5EF4-FFF2-40B4-BE49-F238E27FC236}">
                  <a16:creationId xmlns:a16="http://schemas.microsoft.com/office/drawing/2014/main" id="{71B2C52E-8DC1-FADF-7B98-C8D5F6EC32BF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TextBox 102">
              <a:extLst>
                <a:ext uri="{FF2B5EF4-FFF2-40B4-BE49-F238E27FC236}">
                  <a16:creationId xmlns:a16="http://schemas.microsoft.com/office/drawing/2014/main" id="{C7DCF1AE-3F6D-D2A5-B679-A11F99353D85}"/>
                </a:ext>
              </a:extLst>
            </p:cNvPr>
            <p:cNvSpPr txBox="1"/>
            <p:nvPr/>
          </p:nvSpPr>
          <p:spPr>
            <a:xfrm>
              <a:off x="1264350" y="3310365"/>
              <a:ext cx="252602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C45E287D-7F20-A812-EF51-6184C9EA37B4}"/>
              </a:ext>
            </a:extLst>
          </p:cNvPr>
          <p:cNvGrpSpPr/>
          <p:nvPr/>
        </p:nvGrpSpPr>
        <p:grpSpPr>
          <a:xfrm>
            <a:off x="5285673" y="3257534"/>
            <a:ext cx="2532275" cy="340952"/>
            <a:chOff x="1264350" y="3672204"/>
            <a:chExt cx="2532275" cy="340952"/>
          </a:xfrm>
        </p:grpSpPr>
        <p:sp>
          <p:nvSpPr>
            <p:cNvPr id="73" name="Round Same Side Corner Rectangle 16">
              <a:extLst>
                <a:ext uri="{FF2B5EF4-FFF2-40B4-BE49-F238E27FC236}">
                  <a16:creationId xmlns:a16="http://schemas.microsoft.com/office/drawing/2014/main" id="{85852F7F-4DE5-8146-1C5E-A0723278F9D7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TextBox 98">
              <a:extLst>
                <a:ext uri="{FF2B5EF4-FFF2-40B4-BE49-F238E27FC236}">
                  <a16:creationId xmlns:a16="http://schemas.microsoft.com/office/drawing/2014/main" id="{4CC1252C-AE89-9506-8EB6-4ED1E996C00F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75" name="Group 18">
            <a:extLst>
              <a:ext uri="{FF2B5EF4-FFF2-40B4-BE49-F238E27FC236}">
                <a16:creationId xmlns:a16="http://schemas.microsoft.com/office/drawing/2014/main" id="{BEEEC396-1F72-7167-D6F2-4B39A868A147}"/>
              </a:ext>
            </a:extLst>
          </p:cNvPr>
          <p:cNvGrpSpPr/>
          <p:nvPr/>
        </p:nvGrpSpPr>
        <p:grpSpPr>
          <a:xfrm>
            <a:off x="5285673" y="3662787"/>
            <a:ext cx="2532284" cy="340952"/>
            <a:chOff x="1264350" y="4077457"/>
            <a:chExt cx="2532284" cy="340952"/>
          </a:xfrm>
        </p:grpSpPr>
        <p:sp>
          <p:nvSpPr>
            <p:cNvPr id="76" name="Round Same Side Corner Rectangle 16">
              <a:extLst>
                <a:ext uri="{FF2B5EF4-FFF2-40B4-BE49-F238E27FC236}">
                  <a16:creationId xmlns:a16="http://schemas.microsoft.com/office/drawing/2014/main" id="{7263D631-A692-D23F-6651-CE8F8C476636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TextBox 96">
              <a:extLst>
                <a:ext uri="{FF2B5EF4-FFF2-40B4-BE49-F238E27FC236}">
                  <a16:creationId xmlns:a16="http://schemas.microsoft.com/office/drawing/2014/main" id="{2EBB55D8-428F-6E30-F8BF-F67E7F5474F1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78" name="Group 20">
            <a:extLst>
              <a:ext uri="{FF2B5EF4-FFF2-40B4-BE49-F238E27FC236}">
                <a16:creationId xmlns:a16="http://schemas.microsoft.com/office/drawing/2014/main" id="{4FC381C3-4870-6C46-15D4-69609C467DDA}"/>
              </a:ext>
            </a:extLst>
          </p:cNvPr>
          <p:cNvGrpSpPr/>
          <p:nvPr/>
        </p:nvGrpSpPr>
        <p:grpSpPr>
          <a:xfrm>
            <a:off x="5279109" y="4061695"/>
            <a:ext cx="2532276" cy="340952"/>
            <a:chOff x="1264340" y="4888319"/>
            <a:chExt cx="2532276" cy="340952"/>
          </a:xfrm>
        </p:grpSpPr>
        <p:sp>
          <p:nvSpPr>
            <p:cNvPr id="79" name="Round Same Side Corner Rectangle 16">
              <a:extLst>
                <a:ext uri="{FF2B5EF4-FFF2-40B4-BE49-F238E27FC236}">
                  <a16:creationId xmlns:a16="http://schemas.microsoft.com/office/drawing/2014/main" id="{A9A7C864-89C3-85CC-54A6-639560FC9EA0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TextBox 92">
              <a:extLst>
                <a:ext uri="{FF2B5EF4-FFF2-40B4-BE49-F238E27FC236}">
                  <a16:creationId xmlns:a16="http://schemas.microsoft.com/office/drawing/2014/main" id="{D0DF88D0-8DBB-F87C-A28A-F4A3CBFD6102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81" name="Group 21">
            <a:extLst>
              <a:ext uri="{FF2B5EF4-FFF2-40B4-BE49-F238E27FC236}">
                <a16:creationId xmlns:a16="http://schemas.microsoft.com/office/drawing/2014/main" id="{47C5DE7F-84B8-FB07-F2B5-9D9DDDC130A6}"/>
              </a:ext>
            </a:extLst>
          </p:cNvPr>
          <p:cNvGrpSpPr/>
          <p:nvPr/>
        </p:nvGrpSpPr>
        <p:grpSpPr>
          <a:xfrm>
            <a:off x="5284037" y="4448913"/>
            <a:ext cx="2532276" cy="340952"/>
            <a:chOff x="1264340" y="5287327"/>
            <a:chExt cx="2532276" cy="340952"/>
          </a:xfrm>
        </p:grpSpPr>
        <p:sp>
          <p:nvSpPr>
            <p:cNvPr id="82" name="Round Same Side Corner Rectangle 16">
              <a:extLst>
                <a:ext uri="{FF2B5EF4-FFF2-40B4-BE49-F238E27FC236}">
                  <a16:creationId xmlns:a16="http://schemas.microsoft.com/office/drawing/2014/main" id="{A44F0EE4-DCBB-75BB-ED71-C639048D675A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TextBox 90">
              <a:extLst>
                <a:ext uri="{FF2B5EF4-FFF2-40B4-BE49-F238E27FC236}">
                  <a16:creationId xmlns:a16="http://schemas.microsoft.com/office/drawing/2014/main" id="{59402024-53B2-9E07-1B33-741F60667A9B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grpSp>
        <p:nvGrpSpPr>
          <p:cNvPr id="84" name="Group 22">
            <a:extLst>
              <a:ext uri="{FF2B5EF4-FFF2-40B4-BE49-F238E27FC236}">
                <a16:creationId xmlns:a16="http://schemas.microsoft.com/office/drawing/2014/main" id="{3EED0D3D-44A5-F304-5B50-F5C22DBA871F}"/>
              </a:ext>
            </a:extLst>
          </p:cNvPr>
          <p:cNvGrpSpPr/>
          <p:nvPr/>
        </p:nvGrpSpPr>
        <p:grpSpPr>
          <a:xfrm>
            <a:off x="5285654" y="5276383"/>
            <a:ext cx="2532285" cy="340952"/>
            <a:chOff x="1264331" y="5691053"/>
            <a:chExt cx="2532285" cy="340952"/>
          </a:xfrm>
        </p:grpSpPr>
        <p:sp>
          <p:nvSpPr>
            <p:cNvPr id="85" name="Round Same Side Corner Rectangle 16">
              <a:extLst>
                <a:ext uri="{FF2B5EF4-FFF2-40B4-BE49-F238E27FC236}">
                  <a16:creationId xmlns:a16="http://schemas.microsoft.com/office/drawing/2014/main" id="{D9B0E579-6590-7F94-8CAE-7A3F444CC070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TextBox 88">
              <a:extLst>
                <a:ext uri="{FF2B5EF4-FFF2-40B4-BE49-F238E27FC236}">
                  <a16:creationId xmlns:a16="http://schemas.microsoft.com/office/drawing/2014/main" id="{ACB7EEA2-A070-3A6F-D10A-2E9ED92EA862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87" name="Graphic 23">
            <a:extLst>
              <a:ext uri="{FF2B5EF4-FFF2-40B4-BE49-F238E27FC236}">
                <a16:creationId xmlns:a16="http://schemas.microsoft.com/office/drawing/2014/main" id="{EEBC4602-66B0-6326-1659-6BC7D7D85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5961" y="167615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24">
            <a:extLst>
              <a:ext uri="{FF2B5EF4-FFF2-40B4-BE49-F238E27FC236}">
                <a16:creationId xmlns:a16="http://schemas.microsoft.com/office/drawing/2014/main" id="{842D2B70-767D-5E22-B6BA-829BA7403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316" y="204372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F9117E6-62D6-9A1D-7884-361D33E778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751" y="208514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26">
            <a:extLst>
              <a:ext uri="{FF2B5EF4-FFF2-40B4-BE49-F238E27FC236}">
                <a16:creationId xmlns:a16="http://schemas.microsoft.com/office/drawing/2014/main" id="{72E89DF4-C834-488B-1493-D7B0184582A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9275" y="326266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27">
            <a:extLst>
              <a:ext uri="{FF2B5EF4-FFF2-40B4-BE49-F238E27FC236}">
                <a16:creationId xmlns:a16="http://schemas.microsoft.com/office/drawing/2014/main" id="{71AB6F69-5D81-AF06-9CCF-61547BEEE3E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7808" y="410340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2" name="Graphic 28">
            <a:extLst>
              <a:ext uri="{FF2B5EF4-FFF2-40B4-BE49-F238E27FC236}">
                <a16:creationId xmlns:a16="http://schemas.microsoft.com/office/drawing/2014/main" id="{BF925D94-6574-9FF1-E7BA-68175921212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5032" y="333156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2FDCE4D-6B17-EF6B-04CA-E5DC0B9F3E2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474" y="332053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4" name="Graphic 30">
            <a:extLst>
              <a:ext uri="{FF2B5EF4-FFF2-40B4-BE49-F238E27FC236}">
                <a16:creationId xmlns:a16="http://schemas.microsoft.com/office/drawing/2014/main" id="{07962F18-CE69-4601-FB32-A150296466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3086" y="4007825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Graphic 35">
            <a:extLst>
              <a:ext uri="{FF2B5EF4-FFF2-40B4-BE49-F238E27FC236}">
                <a16:creationId xmlns:a16="http://schemas.microsoft.com/office/drawing/2014/main" id="{19BE8299-0E3A-C3A5-324C-CF58D2E38B9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92082" y="209470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6" name="Rectangle 36">
            <a:extLst>
              <a:ext uri="{FF2B5EF4-FFF2-40B4-BE49-F238E27FC236}">
                <a16:creationId xmlns:a16="http://schemas.microsoft.com/office/drawing/2014/main" id="{C65F733C-48DB-F7FD-F60B-ECFEDD396598}"/>
              </a:ext>
            </a:extLst>
          </p:cNvPr>
          <p:cNvSpPr/>
          <p:nvPr/>
        </p:nvSpPr>
        <p:spPr>
          <a:xfrm>
            <a:off x="8060285" y="107693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97" name="Rectangle 37">
            <a:extLst>
              <a:ext uri="{FF2B5EF4-FFF2-40B4-BE49-F238E27FC236}">
                <a16:creationId xmlns:a16="http://schemas.microsoft.com/office/drawing/2014/main" id="{B345853F-441C-D6A1-FF45-8771ABDFD21A}"/>
              </a:ext>
            </a:extLst>
          </p:cNvPr>
          <p:cNvSpPr/>
          <p:nvPr/>
        </p:nvSpPr>
        <p:spPr>
          <a:xfrm>
            <a:off x="8060285" y="85373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98" name="TextBox 86">
            <a:extLst>
              <a:ext uri="{FF2B5EF4-FFF2-40B4-BE49-F238E27FC236}">
                <a16:creationId xmlns:a16="http://schemas.microsoft.com/office/drawing/2014/main" id="{63FC7E8E-121C-5189-7726-54F00555945B}"/>
              </a:ext>
            </a:extLst>
          </p:cNvPr>
          <p:cNvSpPr txBox="1"/>
          <p:nvPr/>
        </p:nvSpPr>
        <p:spPr>
          <a:xfrm>
            <a:off x="5266599" y="130512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6848B41-E64A-F563-467D-EC7A161149E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387" y="4928855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8DD5FE1C-932F-34BE-3851-E89F0D42645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048" y="167615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1" name="Group 78">
            <a:extLst>
              <a:ext uri="{FF2B5EF4-FFF2-40B4-BE49-F238E27FC236}">
                <a16:creationId xmlns:a16="http://schemas.microsoft.com/office/drawing/2014/main" id="{33946571-DB33-E5E5-4946-FF7B0902E3F8}"/>
              </a:ext>
            </a:extLst>
          </p:cNvPr>
          <p:cNvGrpSpPr/>
          <p:nvPr/>
        </p:nvGrpSpPr>
        <p:grpSpPr>
          <a:xfrm>
            <a:off x="8712120" y="3721746"/>
            <a:ext cx="1116500" cy="202841"/>
            <a:chOff x="4946154" y="4165284"/>
            <a:chExt cx="1116500" cy="202841"/>
          </a:xfrm>
        </p:grpSpPr>
        <p:pic>
          <p:nvPicPr>
            <p:cNvPr id="102" name="Picture 79" descr="Icon&#10;&#10;Description automatically generated">
              <a:extLst>
                <a:ext uri="{FF2B5EF4-FFF2-40B4-BE49-F238E27FC236}">
                  <a16:creationId xmlns:a16="http://schemas.microsoft.com/office/drawing/2014/main" id="{5D65B4D6-A2EF-CEC9-CD4B-C3CFD4C84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3" name="Picture 80" descr="Icon&#10;&#10;Description automatically generated">
              <a:extLst>
                <a:ext uri="{FF2B5EF4-FFF2-40B4-BE49-F238E27FC236}">
                  <a16:creationId xmlns:a16="http://schemas.microsoft.com/office/drawing/2014/main" id="{AD1ADA5F-D262-8BD4-46B6-1F511236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4" name="Picture 111" descr="Logo&#10;&#10;Description automatically generated">
            <a:extLst>
              <a:ext uri="{FF2B5EF4-FFF2-40B4-BE49-F238E27FC236}">
                <a16:creationId xmlns:a16="http://schemas.microsoft.com/office/drawing/2014/main" id="{24008E3B-3241-CEDE-8305-DA7B45BA35F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486" y="534282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5" name="Group 19">
            <a:extLst>
              <a:ext uri="{FF2B5EF4-FFF2-40B4-BE49-F238E27FC236}">
                <a16:creationId xmlns:a16="http://schemas.microsoft.com/office/drawing/2014/main" id="{22DA6783-86B4-F045-6EE2-89B07F0C88F8}"/>
              </a:ext>
            </a:extLst>
          </p:cNvPr>
          <p:cNvGrpSpPr/>
          <p:nvPr/>
        </p:nvGrpSpPr>
        <p:grpSpPr>
          <a:xfrm>
            <a:off x="5286822" y="4848815"/>
            <a:ext cx="2532276" cy="340952"/>
            <a:chOff x="1264340" y="4482902"/>
            <a:chExt cx="2532276" cy="340952"/>
          </a:xfrm>
        </p:grpSpPr>
        <p:sp>
          <p:nvSpPr>
            <p:cNvPr id="106" name="Round Same Side Corner Rectangle 16">
              <a:extLst>
                <a:ext uri="{FF2B5EF4-FFF2-40B4-BE49-F238E27FC236}">
                  <a16:creationId xmlns:a16="http://schemas.microsoft.com/office/drawing/2014/main" id="{AF7550FC-8660-656F-5FE1-4684C9D0D16F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TextBox 94">
              <a:extLst>
                <a:ext uri="{FF2B5EF4-FFF2-40B4-BE49-F238E27FC236}">
                  <a16:creationId xmlns:a16="http://schemas.microsoft.com/office/drawing/2014/main" id="{0A68932D-92AB-DC27-674B-39C68AA26C87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pic>
        <p:nvPicPr>
          <p:cNvPr id="111" name="Picture 4">
            <a:extLst>
              <a:ext uri="{FF2B5EF4-FFF2-40B4-BE49-F238E27FC236}">
                <a16:creationId xmlns:a16="http://schemas.microsoft.com/office/drawing/2014/main" id="{5E4B515C-2DCD-DBED-D24A-8D383F247624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266" y="3710588"/>
            <a:ext cx="629842" cy="2174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2" descr="NeuVector - Full Lifecycle Container Security Platform">
            <a:extLst>
              <a:ext uri="{FF2B5EF4-FFF2-40B4-BE49-F238E27FC236}">
                <a16:creationId xmlns:a16="http://schemas.microsoft.com/office/drawing/2014/main" id="{546D2461-B6C9-87CA-376B-47E127EA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59" y="248511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NeuVector - Full Lifecycle Container Security Platform">
            <a:extLst>
              <a:ext uri="{FF2B5EF4-FFF2-40B4-BE49-F238E27FC236}">
                <a16:creationId xmlns:a16="http://schemas.microsoft.com/office/drawing/2014/main" id="{01061420-6D2C-1E7D-18CD-F8851D11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5" y="289237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ound Same Side Corner Rectangle 16">
            <a:extLst>
              <a:ext uri="{FF2B5EF4-FFF2-40B4-BE49-F238E27FC236}">
                <a16:creationId xmlns:a16="http://schemas.microsoft.com/office/drawing/2014/main" id="{4853BCA6-36B1-51B3-4FC0-AED618228615}"/>
              </a:ext>
            </a:extLst>
          </p:cNvPr>
          <p:cNvSpPr/>
          <p:nvPr/>
        </p:nvSpPr>
        <p:spPr>
          <a:xfrm rot="5400013">
            <a:off x="6381870" y="544572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5" name="TextBox 86">
            <a:extLst>
              <a:ext uri="{FF2B5EF4-FFF2-40B4-BE49-F238E27FC236}">
                <a16:creationId xmlns:a16="http://schemas.microsoft.com/office/drawing/2014/main" id="{69E9B5EB-0F70-A5BA-890F-CB97C0119E32}"/>
              </a:ext>
            </a:extLst>
          </p:cNvPr>
          <p:cNvSpPr txBox="1"/>
          <p:nvPr/>
        </p:nvSpPr>
        <p:spPr>
          <a:xfrm>
            <a:off x="5285655" y="1702451"/>
            <a:ext cx="2449676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App Management &amp; CI/CD</a:t>
            </a:r>
          </a:p>
        </p:txBody>
      </p:sp>
    </p:spTree>
    <p:extLst>
      <p:ext uri="{BB962C8B-B14F-4D97-AF65-F5344CB8AC3E}">
        <p14:creationId xmlns:p14="http://schemas.microsoft.com/office/powerpoint/2010/main" val="41183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CB9E7-E8D7-1C84-F70B-FDC0F1EB1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078" y="367821"/>
            <a:ext cx="7334479" cy="56630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+mj-lt"/>
              </a:rPr>
              <a:t>Rancher Supported Partners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1674E-524C-A1F7-C12B-FD6977DC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D0D63F0C-4E1D-3269-3851-BC88F2758297}"/>
              </a:ext>
            </a:extLst>
          </p:cNvPr>
          <p:cNvSpPr/>
          <p:nvPr/>
        </p:nvSpPr>
        <p:spPr>
          <a:xfrm rot="5400013">
            <a:off x="6948100" y="-1709257"/>
            <a:ext cx="291724" cy="704339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58FBBCC4-F8DA-0AF9-56B8-DA62BC3C6934}"/>
              </a:ext>
            </a:extLst>
          </p:cNvPr>
          <p:cNvSpPr/>
          <p:nvPr/>
        </p:nvSpPr>
        <p:spPr>
          <a:xfrm rot="5400013">
            <a:off x="2333493" y="561725"/>
            <a:ext cx="340952" cy="2549515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29C704C-BD73-7EF1-D22D-1381496AA6C5}"/>
              </a:ext>
            </a:extLst>
          </p:cNvPr>
          <p:cNvSpPr/>
          <p:nvPr/>
        </p:nvSpPr>
        <p:spPr>
          <a:xfrm rot="5400013">
            <a:off x="6950009" y="-79965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FC26949-09E2-DA77-48D6-717C5FDF3ADB}"/>
              </a:ext>
            </a:extLst>
          </p:cNvPr>
          <p:cNvSpPr/>
          <p:nvPr/>
        </p:nvSpPr>
        <p:spPr>
          <a:xfrm rot="5400013">
            <a:off x="6922476" y="1912393"/>
            <a:ext cx="339781" cy="704651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rPr>
              <a:t>*</a:t>
            </a: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7BF4500C-0FF8-4B53-ED9F-6F7F0C074DD5}"/>
              </a:ext>
            </a:extLst>
          </p:cNvPr>
          <p:cNvSpPr/>
          <p:nvPr/>
        </p:nvSpPr>
        <p:spPr>
          <a:xfrm rot="5400013">
            <a:off x="6931421" y="737788"/>
            <a:ext cx="339781" cy="702862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9C3AC449-A5AD-B104-B514-9DF4058C4C6E}"/>
              </a:ext>
            </a:extLst>
          </p:cNvPr>
          <p:cNvSpPr/>
          <p:nvPr/>
        </p:nvSpPr>
        <p:spPr>
          <a:xfrm rot="5400013">
            <a:off x="6931457" y="-879410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6FF4C51E-6DE7-DC6A-2B52-D5724B313DF1}"/>
              </a:ext>
            </a:extLst>
          </p:cNvPr>
          <p:cNvSpPr/>
          <p:nvPr/>
        </p:nvSpPr>
        <p:spPr>
          <a:xfrm rot="5400013">
            <a:off x="6931457" y="-479488"/>
            <a:ext cx="339781" cy="7028626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B34D2B03-DBF6-D764-8052-403AFF1E1AFA}"/>
              </a:ext>
            </a:extLst>
          </p:cNvPr>
          <p:cNvSpPr/>
          <p:nvPr/>
        </p:nvSpPr>
        <p:spPr>
          <a:xfrm rot="5400013">
            <a:off x="6942499" y="337543"/>
            <a:ext cx="339781" cy="700654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3" name="Round Same Side Corner Rectangle 16">
            <a:extLst>
              <a:ext uri="{FF2B5EF4-FFF2-40B4-BE49-F238E27FC236}">
                <a16:creationId xmlns:a16="http://schemas.microsoft.com/office/drawing/2014/main" id="{2FA4E15E-E909-5746-6FEA-69F518FA3332}"/>
              </a:ext>
            </a:extLst>
          </p:cNvPr>
          <p:cNvSpPr/>
          <p:nvPr/>
        </p:nvSpPr>
        <p:spPr>
          <a:xfrm rot="5400013">
            <a:off x="6897642" y="1094023"/>
            <a:ext cx="339781" cy="709618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4" name="Round Same Side Corner Rectangle 16">
            <a:extLst>
              <a:ext uri="{FF2B5EF4-FFF2-40B4-BE49-F238E27FC236}">
                <a16:creationId xmlns:a16="http://schemas.microsoft.com/office/drawing/2014/main" id="{BC064AD8-711B-2A9D-0409-CB8C342A11E9}"/>
              </a:ext>
            </a:extLst>
          </p:cNvPr>
          <p:cNvSpPr/>
          <p:nvPr/>
        </p:nvSpPr>
        <p:spPr>
          <a:xfrm rot="5400013">
            <a:off x="6916880" y="1510215"/>
            <a:ext cx="339781" cy="705771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15" name="Round Same Side Corner Rectangle 16">
            <a:extLst>
              <a:ext uri="{FF2B5EF4-FFF2-40B4-BE49-F238E27FC236}">
                <a16:creationId xmlns:a16="http://schemas.microsoft.com/office/drawing/2014/main" id="{C6E4402B-2BEF-5A41-3BD2-E89DD3442095}"/>
              </a:ext>
            </a:extLst>
          </p:cNvPr>
          <p:cNvSpPr/>
          <p:nvPr/>
        </p:nvSpPr>
        <p:spPr>
          <a:xfrm rot="5400013">
            <a:off x="6916900" y="2335502"/>
            <a:ext cx="339781" cy="70576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DD69F44-CD72-78AE-5509-E7737D586F23}"/>
              </a:ext>
            </a:extLst>
          </p:cNvPr>
          <p:cNvGrpSpPr/>
          <p:nvPr/>
        </p:nvGrpSpPr>
        <p:grpSpPr>
          <a:xfrm>
            <a:off x="1235751" y="2048081"/>
            <a:ext cx="9379910" cy="341291"/>
            <a:chOff x="1264359" y="2039478"/>
            <a:chExt cx="9663314" cy="341291"/>
          </a:xfrm>
        </p:grpSpPr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59A6BA0D-A039-ED7D-B08A-4EC7780BC8E7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8" name="Group 108">
              <a:extLst>
                <a:ext uri="{FF2B5EF4-FFF2-40B4-BE49-F238E27FC236}">
                  <a16:creationId xmlns:a16="http://schemas.microsoft.com/office/drawing/2014/main" id="{E697C379-D14F-3C10-A662-E52D4D8417CE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9" name="Round Same Side Corner Rectangle 16">
                <a:extLst>
                  <a:ext uri="{FF2B5EF4-FFF2-40B4-BE49-F238E27FC236}">
                    <a16:creationId xmlns:a16="http://schemas.microsoft.com/office/drawing/2014/main" id="{9F0BA01C-D2B1-6FF9-1762-4384048DA379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0" name="TextBox 110">
                <a:extLst>
                  <a:ext uri="{FF2B5EF4-FFF2-40B4-BE49-F238E27FC236}">
                    <a16:creationId xmlns:a16="http://schemas.microsoft.com/office/drawing/2014/main" id="{4BD897C9-02F1-84A7-5F40-049AEFC21B5D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Poppins Light" pitchFamily="2"/>
                    <a:sym typeface="Arial"/>
                  </a:rPr>
                  <a:t>App Management &amp; CI/CD</a:t>
                </a:r>
              </a:p>
            </p:txBody>
          </p:sp>
        </p:grp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FC21EB0-C385-865C-D94E-1398FAF6ED58}"/>
              </a:ext>
            </a:extLst>
          </p:cNvPr>
          <p:cNvGrpSpPr/>
          <p:nvPr/>
        </p:nvGrpSpPr>
        <p:grpSpPr>
          <a:xfrm>
            <a:off x="1245309" y="2462425"/>
            <a:ext cx="2532275" cy="340952"/>
            <a:chOff x="1264359" y="2462425"/>
            <a:chExt cx="2532275" cy="340952"/>
          </a:xfrm>
          <a:solidFill>
            <a:srgbClr val="192072"/>
          </a:solidFill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F5E14371-EF79-F0FB-A0DE-84BAD15AA931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TextBox 106">
              <a:extLst>
                <a:ext uri="{FF2B5EF4-FFF2-40B4-BE49-F238E27FC236}">
                  <a16:creationId xmlns:a16="http://schemas.microsoft.com/office/drawing/2014/main" id="{5152FF7F-2387-3550-431A-83782EB88F70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Monitoring &amp; Logging</a:t>
              </a: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E70B7BA-95F8-10F3-AADD-FE37CEACADE2}"/>
              </a:ext>
            </a:extLst>
          </p:cNvPr>
          <p:cNvGrpSpPr/>
          <p:nvPr/>
        </p:nvGrpSpPr>
        <p:grpSpPr>
          <a:xfrm>
            <a:off x="1245309" y="2863527"/>
            <a:ext cx="2532275" cy="340952"/>
            <a:chOff x="1264359" y="2863527"/>
            <a:chExt cx="2532275" cy="340952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F0C54373-6450-8170-101C-9CA3BC4C005A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TextBox 104">
              <a:extLst>
                <a:ext uri="{FF2B5EF4-FFF2-40B4-BE49-F238E27FC236}">
                  <a16:creationId xmlns:a16="http://schemas.microsoft.com/office/drawing/2014/main" id="{7694DDDF-649F-68A3-36BD-3C7401DC42C9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Registry &amp; Image Scanning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D35EE21D-3086-0750-2808-A1965FAF1852}"/>
              </a:ext>
            </a:extLst>
          </p:cNvPr>
          <p:cNvGrpSpPr/>
          <p:nvPr/>
        </p:nvGrpSpPr>
        <p:grpSpPr>
          <a:xfrm>
            <a:off x="1244985" y="3288715"/>
            <a:ext cx="2539189" cy="339781"/>
            <a:chOff x="1264349" y="3271147"/>
            <a:chExt cx="2539189" cy="339781"/>
          </a:xfrm>
          <a:solidFill>
            <a:srgbClr val="192072"/>
          </a:solidFill>
        </p:grpSpPr>
        <p:sp>
          <p:nvSpPr>
            <p:cNvPr id="28" name="Round Same Side Corner Rectangle 16">
              <a:extLst>
                <a:ext uri="{FF2B5EF4-FFF2-40B4-BE49-F238E27FC236}">
                  <a16:creationId xmlns:a16="http://schemas.microsoft.com/office/drawing/2014/main" id="{AC43947A-F779-1AA7-32F8-B2086156206C}"/>
                </a:ext>
              </a:extLst>
            </p:cNvPr>
            <p:cNvSpPr/>
            <p:nvPr/>
          </p:nvSpPr>
          <p:spPr>
            <a:xfrm rot="5400013">
              <a:off x="2360578" y="2174918"/>
              <a:ext cx="339781" cy="25322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TextBox 102">
              <a:extLst>
                <a:ext uri="{FF2B5EF4-FFF2-40B4-BE49-F238E27FC236}">
                  <a16:creationId xmlns:a16="http://schemas.microsoft.com/office/drawing/2014/main" id="{7C2F1D91-04F4-A0C5-D7DB-AD7D305A469B}"/>
                </a:ext>
              </a:extLst>
            </p:cNvPr>
            <p:cNvSpPr txBox="1"/>
            <p:nvPr/>
          </p:nvSpPr>
          <p:spPr>
            <a:xfrm>
              <a:off x="1264350" y="3310365"/>
              <a:ext cx="2539188" cy="276999"/>
            </a:xfrm>
            <a:prstGeom prst="rect">
              <a:avLst/>
            </a:prstGeom>
            <a:grp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Security &amp; Secrets</a:t>
              </a: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46D4D880-70E0-F976-3B76-36BD8FE442A7}"/>
              </a:ext>
            </a:extLst>
          </p:cNvPr>
          <p:cNvGrpSpPr/>
          <p:nvPr/>
        </p:nvGrpSpPr>
        <p:grpSpPr>
          <a:xfrm>
            <a:off x="1245300" y="3672204"/>
            <a:ext cx="2532275" cy="340952"/>
            <a:chOff x="1264350" y="3672204"/>
            <a:chExt cx="2532275" cy="340952"/>
          </a:xfrm>
        </p:grpSpPr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0570F40B-441A-CD26-371C-1CEC98E61A6B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TextBox 98">
              <a:extLst>
                <a:ext uri="{FF2B5EF4-FFF2-40B4-BE49-F238E27FC236}">
                  <a16:creationId xmlns:a16="http://schemas.microsoft.com/office/drawing/2014/main" id="{C2ADD6E0-0DCB-D63E-5F09-4378A97AB2D9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Networking &amp; Service Mesh</a:t>
              </a: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F0B0EA7F-C3CC-319A-E6C2-641A79788841}"/>
              </a:ext>
            </a:extLst>
          </p:cNvPr>
          <p:cNvGrpSpPr/>
          <p:nvPr/>
        </p:nvGrpSpPr>
        <p:grpSpPr>
          <a:xfrm>
            <a:off x="1245300" y="4077457"/>
            <a:ext cx="2532284" cy="340952"/>
            <a:chOff x="1264350" y="4077457"/>
            <a:chExt cx="2532284" cy="340952"/>
          </a:xfrm>
        </p:grpSpPr>
        <p:sp>
          <p:nvSpPr>
            <p:cNvPr id="34" name="Round Same Side Corner Rectangle 16">
              <a:extLst>
                <a:ext uri="{FF2B5EF4-FFF2-40B4-BE49-F238E27FC236}">
                  <a16:creationId xmlns:a16="http://schemas.microsoft.com/office/drawing/2014/main" id="{C406D6F3-6CC9-EF22-06F0-DCACBB319A64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5C1CD939-3DEA-E0F3-ED7A-C92F61193CC3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Platforms &amp; Orchestration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8B74D72B-2D9F-5C0D-BD64-CF2A0062DF34}"/>
              </a:ext>
            </a:extLst>
          </p:cNvPr>
          <p:cNvGrpSpPr/>
          <p:nvPr/>
        </p:nvGrpSpPr>
        <p:grpSpPr>
          <a:xfrm>
            <a:off x="1238736" y="4476365"/>
            <a:ext cx="2532276" cy="340952"/>
            <a:chOff x="1264340" y="4888319"/>
            <a:chExt cx="2532276" cy="340952"/>
          </a:xfrm>
        </p:grpSpPr>
        <p:sp>
          <p:nvSpPr>
            <p:cNvPr id="37" name="Round Same Side Corner Rectangle 16">
              <a:extLst>
                <a:ext uri="{FF2B5EF4-FFF2-40B4-BE49-F238E27FC236}">
                  <a16:creationId xmlns:a16="http://schemas.microsoft.com/office/drawing/2014/main" id="{1E300B27-B6CD-00AC-B8B3-2B921D7506F9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TextBox 92">
              <a:extLst>
                <a:ext uri="{FF2B5EF4-FFF2-40B4-BE49-F238E27FC236}">
                  <a16:creationId xmlns:a16="http://schemas.microsoft.com/office/drawing/2014/main" id="{577FAB7E-E552-9369-2084-C1C4B436B2E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Container Engine</a:t>
              </a: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D6350C41-8469-DD63-0F50-95086D04D853}"/>
              </a:ext>
            </a:extLst>
          </p:cNvPr>
          <p:cNvGrpSpPr/>
          <p:nvPr/>
        </p:nvGrpSpPr>
        <p:grpSpPr>
          <a:xfrm>
            <a:off x="1243664" y="4863583"/>
            <a:ext cx="2532276" cy="340952"/>
            <a:chOff x="1264340" y="5287327"/>
            <a:chExt cx="2532276" cy="340952"/>
          </a:xfrm>
        </p:grpSpPr>
        <p:sp>
          <p:nvSpPr>
            <p:cNvPr id="40" name="Round Same Side Corner Rectangle 16">
              <a:extLst>
                <a:ext uri="{FF2B5EF4-FFF2-40B4-BE49-F238E27FC236}">
                  <a16:creationId xmlns:a16="http://schemas.microsoft.com/office/drawing/2014/main" id="{3D2FD275-BB61-C02F-CEC1-C892ED9B5AA7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TextBox 90">
              <a:extLst>
                <a:ext uri="{FF2B5EF4-FFF2-40B4-BE49-F238E27FC236}">
                  <a16:creationId xmlns:a16="http://schemas.microsoft.com/office/drawing/2014/main" id="{04AFFAD0-2DFC-6F0B-B0C4-786A51ACF2FE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Operating Systems</a:t>
              </a:r>
            </a:p>
          </p:txBody>
        </p:sp>
      </p:grpSp>
      <p:grpSp>
        <p:nvGrpSpPr>
          <p:cNvPr id="42" name="Group 22">
            <a:extLst>
              <a:ext uri="{FF2B5EF4-FFF2-40B4-BE49-F238E27FC236}">
                <a16:creationId xmlns:a16="http://schemas.microsoft.com/office/drawing/2014/main" id="{E546412C-5340-D816-9B61-8AFB94567401}"/>
              </a:ext>
            </a:extLst>
          </p:cNvPr>
          <p:cNvGrpSpPr/>
          <p:nvPr/>
        </p:nvGrpSpPr>
        <p:grpSpPr>
          <a:xfrm>
            <a:off x="1245281" y="5691053"/>
            <a:ext cx="2532285" cy="340952"/>
            <a:chOff x="1264331" y="5691053"/>
            <a:chExt cx="2532285" cy="340952"/>
          </a:xfrm>
        </p:grpSpPr>
        <p:sp>
          <p:nvSpPr>
            <p:cNvPr id="43" name="Round Same Side Corner Rectangle 16">
              <a:extLst>
                <a:ext uri="{FF2B5EF4-FFF2-40B4-BE49-F238E27FC236}">
                  <a16:creationId xmlns:a16="http://schemas.microsoft.com/office/drawing/2014/main" id="{DF6BE389-70C4-A10C-830D-056C11D35DD4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TextBox 88">
              <a:extLst>
                <a:ext uri="{FF2B5EF4-FFF2-40B4-BE49-F238E27FC236}">
                  <a16:creationId xmlns:a16="http://schemas.microsoft.com/office/drawing/2014/main" id="{DDB35C1D-A394-943A-AC14-76027607F4CF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Infrastructure Drivers</a:t>
              </a:r>
            </a:p>
          </p:txBody>
        </p:sp>
      </p:grpSp>
      <p:pic>
        <p:nvPicPr>
          <p:cNvPr id="45" name="Graphic 23">
            <a:extLst>
              <a:ext uri="{FF2B5EF4-FFF2-40B4-BE49-F238E27FC236}">
                <a16:creationId xmlns:a16="http://schemas.microsoft.com/office/drawing/2014/main" id="{28C3C3ED-2338-294A-4EB7-36DBC80EE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Graphic 24">
            <a:extLst>
              <a:ext uri="{FF2B5EF4-FFF2-40B4-BE49-F238E27FC236}">
                <a16:creationId xmlns:a16="http://schemas.microsoft.com/office/drawing/2014/main" id="{EDF1F606-FDA8-2DE3-EC70-CFFC35885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31DA1D1-2D45-ECDC-4809-58989FF349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6">
            <a:extLst>
              <a:ext uri="{FF2B5EF4-FFF2-40B4-BE49-F238E27FC236}">
                <a16:creationId xmlns:a16="http://schemas.microsoft.com/office/drawing/2014/main" id="{FB8DC608-A6D6-6C85-EAFE-A6A8C39D76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Graphic 27">
            <a:extLst>
              <a:ext uri="{FF2B5EF4-FFF2-40B4-BE49-F238E27FC236}">
                <a16:creationId xmlns:a16="http://schemas.microsoft.com/office/drawing/2014/main" id="{A47F5C6F-5040-A9D3-3F85-8AD5195ABC3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7435" y="45180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8">
            <a:extLst>
              <a:ext uri="{FF2B5EF4-FFF2-40B4-BE49-F238E27FC236}">
                <a16:creationId xmlns:a16="http://schemas.microsoft.com/office/drawing/2014/main" id="{12CFB502-766A-96DD-DAEB-50530D18C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6E650855-80CA-BAA0-951F-967FCB611E1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F1C02EB9-8E2E-9BAA-6EAC-523FE1E8BD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4303" y="44224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Graphic 31">
            <a:extLst>
              <a:ext uri="{FF2B5EF4-FFF2-40B4-BE49-F238E27FC236}">
                <a16:creationId xmlns:a16="http://schemas.microsoft.com/office/drawing/2014/main" id="{BED3407C-DE11-66A8-19C3-87A02734960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2">
            <a:extLst>
              <a:ext uri="{FF2B5EF4-FFF2-40B4-BE49-F238E27FC236}">
                <a16:creationId xmlns:a16="http://schemas.microsoft.com/office/drawing/2014/main" id="{05735FE3-C79A-089C-9947-280DFE0028C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3">
            <a:extLst>
              <a:ext uri="{FF2B5EF4-FFF2-40B4-BE49-F238E27FC236}">
                <a16:creationId xmlns:a16="http://schemas.microsoft.com/office/drawing/2014/main" id="{ECE71BB1-D58A-D46A-84BA-16F084EDD98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4">
            <a:extLst>
              <a:ext uri="{FF2B5EF4-FFF2-40B4-BE49-F238E27FC236}">
                <a16:creationId xmlns:a16="http://schemas.microsoft.com/office/drawing/2014/main" id="{57DA4727-B3F0-4279-492E-F6FBF2CD2CE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7D84A609-A408-2396-60CD-655FCA7B3F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8" name="Rectangle 36">
            <a:extLst>
              <a:ext uri="{FF2B5EF4-FFF2-40B4-BE49-F238E27FC236}">
                <a16:creationId xmlns:a16="http://schemas.microsoft.com/office/drawing/2014/main" id="{8EB3F3EE-1AEF-D817-B56A-AB047FC7AA2B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59" name="Rectangle 37">
            <a:extLst>
              <a:ext uri="{FF2B5EF4-FFF2-40B4-BE49-F238E27FC236}">
                <a16:creationId xmlns:a16="http://schemas.microsoft.com/office/drawing/2014/main" id="{D71D6F56-BB85-7B28-19CC-30A8D4D9A44F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Rancher SLA</a:t>
            </a:r>
          </a:p>
        </p:txBody>
      </p:sp>
      <p:sp>
        <p:nvSpPr>
          <p:cNvPr id="60" name="Rectangle 38">
            <a:extLst>
              <a:ext uri="{FF2B5EF4-FFF2-40B4-BE49-F238E27FC236}">
                <a16:creationId xmlns:a16="http://schemas.microsoft.com/office/drawing/2014/main" id="{20A8ED2C-1B71-CDEF-363B-BC3BEF99899C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2453FF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Arial"/>
              <a:sym typeface="Arial"/>
            </a:endParaRPr>
          </a:p>
        </p:txBody>
      </p:sp>
      <p:sp>
        <p:nvSpPr>
          <p:cNvPr id="61" name="Rectangle 39">
            <a:extLst>
              <a:ext uri="{FF2B5EF4-FFF2-40B4-BE49-F238E27FC236}">
                <a16:creationId xmlns:a16="http://schemas.microsoft.com/office/drawing/2014/main" id="{243A0FE5-E52C-C955-69F3-DA624264B8E9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2453FF"/>
          </a:solidFill>
          <a:ln w="12701" cap="flat">
            <a:solidFill>
              <a:srgbClr val="24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Medium" pitchFamily="2"/>
                <a:sym typeface="Arial"/>
              </a:rPr>
              <a:t>Certified Integrations</a:t>
            </a:r>
          </a:p>
        </p:txBody>
      </p:sp>
      <p:pic>
        <p:nvPicPr>
          <p:cNvPr id="62" name="Picture 36" descr="Image result for okta logo transparent">
            <a:extLst>
              <a:ext uri="{FF2B5EF4-FFF2-40B4-BE49-F238E27FC236}">
                <a16:creationId xmlns:a16="http://schemas.microsoft.com/office/drawing/2014/main" id="{42E9DA6A-58D9-C9A2-A571-0824234EDFB0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3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1AFCB80A-F0D8-B0BD-ABFE-17A4801AB691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4" name="TextBox 86">
            <a:extLst>
              <a:ext uri="{FF2B5EF4-FFF2-40B4-BE49-F238E27FC236}">
                <a16:creationId xmlns:a16="http://schemas.microsoft.com/office/drawing/2014/main" id="{748F240C-491B-0D7F-04A2-A303D6689FD6}"/>
              </a:ext>
            </a:extLst>
          </p:cNvPr>
          <p:cNvSpPr txBox="1"/>
          <p:nvPr/>
        </p:nvSpPr>
        <p:spPr>
          <a:xfrm>
            <a:off x="1226226" y="1719794"/>
            <a:ext cx="2552501" cy="27699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Poppins Light" pitchFamily="2"/>
                <a:sym typeface="Arial"/>
              </a:rPr>
              <a:t>Authentication &amp; Authorization</a:t>
            </a:r>
          </a:p>
        </p:txBody>
      </p:sp>
      <p:pic>
        <p:nvPicPr>
          <p:cNvPr id="65" name="Picture 43">
            <a:extLst>
              <a:ext uri="{FF2B5EF4-FFF2-40B4-BE49-F238E27FC236}">
                <a16:creationId xmlns:a16="http://schemas.microsoft.com/office/drawing/2014/main" id="{C5B4E70A-8707-5C2B-907D-C7B11F0D67A6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58" y="4963928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6" name="Picture 2" descr="Image result for openldap logo svg transparent">
            <a:extLst>
              <a:ext uri="{FF2B5EF4-FFF2-40B4-BE49-F238E27FC236}">
                <a16:creationId xmlns:a16="http://schemas.microsoft.com/office/drawing/2014/main" id="{54B99E1A-5AE3-9F29-898F-E9B74435363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7" name="Graphic 45">
            <a:extLst>
              <a:ext uri="{FF2B5EF4-FFF2-40B4-BE49-F238E27FC236}">
                <a16:creationId xmlns:a16="http://schemas.microsoft.com/office/drawing/2014/main" id="{57BD3B4F-C73F-B7EE-8A41-936F4D2B821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8" name="Graphic 46">
            <a:extLst>
              <a:ext uri="{FF2B5EF4-FFF2-40B4-BE49-F238E27FC236}">
                <a16:creationId xmlns:a16="http://schemas.microsoft.com/office/drawing/2014/main" id="{BFEDB8C5-6616-ACBB-3302-CC056E5731DF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Graphic 47">
            <a:extLst>
              <a:ext uri="{FF2B5EF4-FFF2-40B4-BE49-F238E27FC236}">
                <a16:creationId xmlns:a16="http://schemas.microsoft.com/office/drawing/2014/main" id="{AED93D82-4A91-4E60-9AF4-50E0E28D9939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Graphic 48">
            <a:extLst>
              <a:ext uri="{FF2B5EF4-FFF2-40B4-BE49-F238E27FC236}">
                <a16:creationId xmlns:a16="http://schemas.microsoft.com/office/drawing/2014/main" id="{1C75E082-CDA2-CFB6-102D-E89952FEAF4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55128" y="4973264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9">
            <a:extLst>
              <a:ext uri="{FF2B5EF4-FFF2-40B4-BE49-F238E27FC236}">
                <a16:creationId xmlns:a16="http://schemas.microsoft.com/office/drawing/2014/main" id="{6F800CE9-3123-E61B-3DF2-C04C2519022E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t="37526" b="39249"/>
          <a:stretch>
            <a:fillRect/>
          </a:stretch>
        </p:blipFill>
        <p:spPr>
          <a:xfrm>
            <a:off x="9712935" y="4943473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50">
            <a:extLst>
              <a:ext uri="{FF2B5EF4-FFF2-40B4-BE49-F238E27FC236}">
                <a16:creationId xmlns:a16="http://schemas.microsoft.com/office/drawing/2014/main" id="{6DF5213A-0CB0-12AF-0E8B-FBAECDDA674C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31870BE5-6659-C3D7-3076-5C3202425186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Picture 52">
            <a:extLst>
              <a:ext uri="{FF2B5EF4-FFF2-40B4-BE49-F238E27FC236}">
                <a16:creationId xmlns:a16="http://schemas.microsoft.com/office/drawing/2014/main" id="{A0CB1F48-9F3B-EBD9-FDE5-0A23B1B2CCD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53">
            <a:extLst>
              <a:ext uri="{FF2B5EF4-FFF2-40B4-BE49-F238E27FC236}">
                <a16:creationId xmlns:a16="http://schemas.microsoft.com/office/drawing/2014/main" id="{0B7A4153-E7CA-2783-16DD-B9ABD80C8323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28778" y="5376443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Picture 54">
            <a:extLst>
              <a:ext uri="{FF2B5EF4-FFF2-40B4-BE49-F238E27FC236}">
                <a16:creationId xmlns:a16="http://schemas.microsoft.com/office/drawing/2014/main" id="{368768B4-DFE9-56E3-01DF-8C03C9846208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931" y="5327185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Graphic 55">
            <a:extLst>
              <a:ext uri="{FF2B5EF4-FFF2-40B4-BE49-F238E27FC236}">
                <a16:creationId xmlns:a16="http://schemas.microsoft.com/office/drawing/2014/main" id="{0782638D-ACDF-75C8-AF3C-0C045456D75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Graphic 56">
            <a:extLst>
              <a:ext uri="{FF2B5EF4-FFF2-40B4-BE49-F238E27FC236}">
                <a16:creationId xmlns:a16="http://schemas.microsoft.com/office/drawing/2014/main" id="{33EAD668-7EE0-5466-EDAF-1765F974AED2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7">
            <a:extLst>
              <a:ext uri="{FF2B5EF4-FFF2-40B4-BE49-F238E27FC236}">
                <a16:creationId xmlns:a16="http://schemas.microsoft.com/office/drawing/2014/main" id="{1CC010AA-F683-1C12-DCAD-EF068CC64DDB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Graphic 58">
            <a:extLst>
              <a:ext uri="{FF2B5EF4-FFF2-40B4-BE49-F238E27FC236}">
                <a16:creationId xmlns:a16="http://schemas.microsoft.com/office/drawing/2014/main" id="{669E815D-B0C0-A548-5264-CC74C918B835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9">
            <a:extLst>
              <a:ext uri="{FF2B5EF4-FFF2-40B4-BE49-F238E27FC236}">
                <a16:creationId xmlns:a16="http://schemas.microsoft.com/office/drawing/2014/main" id="{C1153CB3-4C22-19BD-0ABB-5243068BC949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60">
            <a:extLst>
              <a:ext uri="{FF2B5EF4-FFF2-40B4-BE49-F238E27FC236}">
                <a16:creationId xmlns:a16="http://schemas.microsoft.com/office/drawing/2014/main" id="{4A3A1A96-D112-B5EE-A27F-67C2566CDB7A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Graphic 61">
            <a:extLst>
              <a:ext uri="{FF2B5EF4-FFF2-40B4-BE49-F238E27FC236}">
                <a16:creationId xmlns:a16="http://schemas.microsoft.com/office/drawing/2014/main" id="{AB81CA74-D6C3-16C0-8CB0-A4A8A52FF29C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62">
            <a:extLst>
              <a:ext uri="{FF2B5EF4-FFF2-40B4-BE49-F238E27FC236}">
                <a16:creationId xmlns:a16="http://schemas.microsoft.com/office/drawing/2014/main" id="{086123C4-15C3-CA60-F125-4B0A7E1F4CC5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Picture 2" descr="Image result for harbor registry logo">
            <a:extLst>
              <a:ext uri="{FF2B5EF4-FFF2-40B4-BE49-F238E27FC236}">
                <a16:creationId xmlns:a16="http://schemas.microsoft.com/office/drawing/2014/main" id="{37A2C1E0-C34C-411B-2C88-87AEC6E29662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4">
            <a:extLst>
              <a:ext uri="{FF2B5EF4-FFF2-40B4-BE49-F238E27FC236}">
                <a16:creationId xmlns:a16="http://schemas.microsoft.com/office/drawing/2014/main" id="{D0259BE5-2D0D-71D2-C01A-04FFE4A82018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5">
            <a:extLst>
              <a:ext uri="{FF2B5EF4-FFF2-40B4-BE49-F238E27FC236}">
                <a16:creationId xmlns:a16="http://schemas.microsoft.com/office/drawing/2014/main" id="{C2C3C45D-E5D9-ECEA-67CC-576AC783F500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88" name="Group 66">
            <a:extLst>
              <a:ext uri="{FF2B5EF4-FFF2-40B4-BE49-F238E27FC236}">
                <a16:creationId xmlns:a16="http://schemas.microsoft.com/office/drawing/2014/main" id="{55D6B736-C9BD-76F0-DC64-2045EF5029E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89" name="Picture 83">
              <a:extLst>
                <a:ext uri="{FF2B5EF4-FFF2-40B4-BE49-F238E27FC236}">
                  <a16:creationId xmlns:a16="http://schemas.microsoft.com/office/drawing/2014/main" id="{7F3DE78C-04D7-C6E7-0C43-6087E2E2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0" name="TextBox 84">
              <a:extLst>
                <a:ext uri="{FF2B5EF4-FFF2-40B4-BE49-F238E27FC236}">
                  <a16:creationId xmlns:a16="http://schemas.microsoft.com/office/drawing/2014/main" id="{829F690E-B0FB-EF6D-B1EF-26DC3069D5EC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GKE</a:t>
              </a:r>
            </a:p>
          </p:txBody>
        </p:sp>
      </p:grpSp>
      <p:grpSp>
        <p:nvGrpSpPr>
          <p:cNvPr id="91" name="Group 67">
            <a:extLst>
              <a:ext uri="{FF2B5EF4-FFF2-40B4-BE49-F238E27FC236}">
                <a16:creationId xmlns:a16="http://schemas.microsoft.com/office/drawing/2014/main" id="{C1E8DFDE-E1EE-633F-8B6E-23965E0632B6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2" name="Picture 81">
              <a:extLst>
                <a:ext uri="{FF2B5EF4-FFF2-40B4-BE49-F238E27FC236}">
                  <a16:creationId xmlns:a16="http://schemas.microsoft.com/office/drawing/2014/main" id="{37D9E315-176B-0475-22B2-E35B1E848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3" name="TextBox 82">
              <a:extLst>
                <a:ext uri="{FF2B5EF4-FFF2-40B4-BE49-F238E27FC236}">
                  <a16:creationId xmlns:a16="http://schemas.microsoft.com/office/drawing/2014/main" id="{84B2C420-7DED-8CC6-9C64-717EC67C4701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Medium"/>
                  <a:ea typeface="+mn-ea"/>
                  <a:cs typeface="Arial"/>
                  <a:sym typeface="Arial"/>
                </a:rPr>
                <a:t>AKS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94" name="Graphic 68">
            <a:extLst>
              <a:ext uri="{FF2B5EF4-FFF2-40B4-BE49-F238E27FC236}">
                <a16:creationId xmlns:a16="http://schemas.microsoft.com/office/drawing/2014/main" id="{4A90ADF0-5744-8A3B-9D11-EFEA57A2E3D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9F8F939-D4F6-B0BB-4B76-F28226243378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014" y="5343525"/>
            <a:ext cx="1117769" cy="232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id="{E5BE3B5F-ECB1-AA9B-D176-808BE0863F9F}"/>
              </a:ext>
            </a:extLst>
          </p:cNvPr>
          <p:cNvPicPr>
            <a:picLocks noChangeAspect="1"/>
          </p:cNvPicPr>
          <p:nvPr/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396" y="5419511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7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6A9600A-0D7D-BC96-DBFB-4B9F2DF85186}"/>
              </a:ext>
            </a:extLst>
          </p:cNvPr>
          <p:cNvPicPr>
            <a:picLocks noChangeAspect="1"/>
          </p:cNvPicPr>
          <p:nvPr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41FFC-23F7-248E-53A4-F90BC859BE0C}"/>
              </a:ext>
            </a:extLst>
          </p:cNvPr>
          <p:cNvPicPr>
            <a:picLocks noChangeAspect="1"/>
          </p:cNvPicPr>
          <p:nvPr/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9B8511-6295-EF71-4B32-B90BEBA0B78F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5">
            <a:extLst>
              <a:ext uri="{FF2B5EF4-FFF2-40B4-BE49-F238E27FC236}">
                <a16:creationId xmlns:a16="http://schemas.microsoft.com/office/drawing/2014/main" id="{F1158B28-F78D-0518-3A68-68588292BF58}"/>
              </a:ext>
            </a:extLst>
          </p:cNvPr>
          <p:cNvPicPr>
            <a:picLocks noChangeAspect="1"/>
          </p:cNvPicPr>
          <p:nvPr/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9E55D1CE-D6BF-CD9A-EF09-3D54BC5CD5CD}"/>
              </a:ext>
            </a:extLst>
          </p:cNvPr>
          <p:cNvPicPr>
            <a:picLocks noChangeAspect="1"/>
          </p:cNvPicPr>
          <p:nvPr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24742" y="4977717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B839697-8C35-F190-1EC2-3C7E1369A452}"/>
              </a:ext>
            </a:extLst>
          </p:cNvPr>
          <p:cNvPicPr>
            <a:picLocks noChangeAspect="1"/>
          </p:cNvPicPr>
          <p:nvPr/>
        </p:nvPicPr>
        <p:blipFill>
          <a:blip r:embed="rId7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3" name="Group 78">
            <a:extLst>
              <a:ext uri="{FF2B5EF4-FFF2-40B4-BE49-F238E27FC236}">
                <a16:creationId xmlns:a16="http://schemas.microsoft.com/office/drawing/2014/main" id="{1C3F755E-03D1-6A42-E872-E8A2C2ECF07A}"/>
              </a:ext>
            </a:extLst>
          </p:cNvPr>
          <p:cNvGrpSpPr/>
          <p:nvPr/>
        </p:nvGrpSpPr>
        <p:grpSpPr>
          <a:xfrm>
            <a:off x="4671747" y="4136416"/>
            <a:ext cx="1116500" cy="202841"/>
            <a:chOff x="4946154" y="4165284"/>
            <a:chExt cx="1116500" cy="202841"/>
          </a:xfrm>
        </p:grpSpPr>
        <p:pic>
          <p:nvPicPr>
            <p:cNvPr id="104" name="Picture 79" descr="Icon&#10;&#10;Description automatically generated">
              <a:extLst>
                <a:ext uri="{FF2B5EF4-FFF2-40B4-BE49-F238E27FC236}">
                  <a16:creationId xmlns:a16="http://schemas.microsoft.com/office/drawing/2014/main" id="{C8810D7C-780A-47DC-D286-5EAE00FF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5" name="Picture 80" descr="Icon&#10;&#10;Description automatically generated">
              <a:extLst>
                <a:ext uri="{FF2B5EF4-FFF2-40B4-BE49-F238E27FC236}">
                  <a16:creationId xmlns:a16="http://schemas.microsoft.com/office/drawing/2014/main" id="{44F3C0F3-CD05-2137-2F09-A7C5561E0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6" name="Picture 111" descr="Logo&#10;&#10;Description automatically generated">
            <a:extLst>
              <a:ext uri="{FF2B5EF4-FFF2-40B4-BE49-F238E27FC236}">
                <a16:creationId xmlns:a16="http://schemas.microsoft.com/office/drawing/2014/main" id="{AD1DC9F4-1DBE-208E-800F-526CDF38FB57}"/>
              </a:ext>
            </a:extLst>
          </p:cNvPr>
          <p:cNvPicPr>
            <a:picLocks noChangeAspect="1"/>
          </p:cNvPicPr>
          <p:nvPr/>
        </p:nvPicPr>
        <p:blipFill>
          <a:blip r:embed="rId7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7" name="Group 19">
            <a:extLst>
              <a:ext uri="{FF2B5EF4-FFF2-40B4-BE49-F238E27FC236}">
                <a16:creationId xmlns:a16="http://schemas.microsoft.com/office/drawing/2014/main" id="{692580EA-297C-CB5A-F478-C861F29ECAA3}"/>
              </a:ext>
            </a:extLst>
          </p:cNvPr>
          <p:cNvGrpSpPr/>
          <p:nvPr/>
        </p:nvGrpSpPr>
        <p:grpSpPr>
          <a:xfrm>
            <a:off x="1246449" y="5263485"/>
            <a:ext cx="2532276" cy="340952"/>
            <a:chOff x="1264340" y="4482902"/>
            <a:chExt cx="2532276" cy="340952"/>
          </a:xfrm>
        </p:grpSpPr>
        <p:sp>
          <p:nvSpPr>
            <p:cNvPr id="108" name="Round Same Side Corner Rectangle 16">
              <a:extLst>
                <a:ext uri="{FF2B5EF4-FFF2-40B4-BE49-F238E27FC236}">
                  <a16:creationId xmlns:a16="http://schemas.microsoft.com/office/drawing/2014/main" id="{E37FF5CF-D64F-E56A-9D81-0C2BF2124127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519F6474-345B-2493-AA9C-BFAB1C6E7C70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Poppins Light" pitchFamily="2"/>
                  <a:sym typeface="Arial"/>
                </a:rPr>
                <a:t>Persistent Storage</a:t>
              </a:r>
            </a:p>
          </p:txBody>
        </p:sp>
      </p:grpSp>
      <p:pic>
        <p:nvPicPr>
          <p:cNvPr id="113" name="Picture 112" descr="A picture containing icon&#10;&#10;Description automatically generated">
            <a:extLst>
              <a:ext uri="{FF2B5EF4-FFF2-40B4-BE49-F238E27FC236}">
                <a16:creationId xmlns:a16="http://schemas.microsoft.com/office/drawing/2014/main" id="{722F3847-DB35-C144-3EB2-8BB1E9B2097C}"/>
              </a:ext>
            </a:extLst>
          </p:cNvPr>
          <p:cNvPicPr>
            <a:picLocks noChangeAspect="1"/>
          </p:cNvPicPr>
          <p:nvPr/>
        </p:nvPicPr>
        <p:blipFill>
          <a:blip r:embed="rId8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563" y="5664089"/>
            <a:ext cx="665490" cy="321517"/>
          </a:xfrm>
          <a:prstGeom prst="rect">
            <a:avLst/>
          </a:prstGeom>
        </p:spPr>
      </p:pic>
      <p:pic>
        <p:nvPicPr>
          <p:cNvPr id="114" name="Picture 4">
            <a:extLst>
              <a:ext uri="{FF2B5EF4-FFF2-40B4-BE49-F238E27FC236}">
                <a16:creationId xmlns:a16="http://schemas.microsoft.com/office/drawing/2014/main" id="{5AB394F7-7C78-00E4-18CD-62A92D343026}"/>
              </a:ext>
            </a:extLst>
          </p:cNvPr>
          <p:cNvPicPr>
            <a:picLocks noChangeAspect="1"/>
          </p:cNvPicPr>
          <p:nvPr/>
        </p:nvPicPr>
        <p:blipFill>
          <a:blip r:embed="rId8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893" y="4125258"/>
            <a:ext cx="629842" cy="2174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NeuVector - Full Lifecycle Container Security Platform">
            <a:extLst>
              <a:ext uri="{FF2B5EF4-FFF2-40B4-BE49-F238E27FC236}">
                <a16:creationId xmlns:a16="http://schemas.microsoft.com/office/drawing/2014/main" id="{698F8E45-746F-5584-64F3-07B28AEB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86" y="2899782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NeuVector - Full Lifecycle Container Security Platform">
            <a:extLst>
              <a:ext uri="{FF2B5EF4-FFF2-40B4-BE49-F238E27FC236}">
                <a16:creationId xmlns:a16="http://schemas.microsoft.com/office/drawing/2014/main" id="{FC1E4395-DBD4-4310-C381-C2C6D77E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82" y="3307049"/>
            <a:ext cx="1076254" cy="2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60171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A4761F-9D82-4B22-B041-B833551F2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12236</TotalTime>
  <Words>559</Words>
  <Application>Microsoft Macintosh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Rancher Government? (RGS)</vt:lpstr>
      <vt:lpstr>Rancher’s Pillars of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Zack Brady</cp:lastModifiedBy>
  <cp:revision>278</cp:revision>
  <cp:lastPrinted>2022-11-10T02:31:30Z</cp:lastPrinted>
  <dcterms:created xsi:type="dcterms:W3CDTF">2020-11-17T10:12:06Z</dcterms:created>
  <dcterms:modified xsi:type="dcterms:W3CDTF">2023-02-08T04:17:14Z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0x01010012D081D41A085144BAC44BDD41D8DA32</vt:lpwstr>
  </property>
</Properties>
</file>